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10" r:id="rId2"/>
  </p:sldMasterIdLst>
  <p:notesMasterIdLst>
    <p:notesMasterId r:id="rId19"/>
  </p:notesMasterIdLst>
  <p:handoutMasterIdLst>
    <p:handoutMasterId r:id="rId20"/>
  </p:handoutMasterIdLst>
  <p:sldIdLst>
    <p:sldId id="572" r:id="rId3"/>
    <p:sldId id="8742" r:id="rId4"/>
    <p:sldId id="8732" r:id="rId5"/>
    <p:sldId id="8736" r:id="rId6"/>
    <p:sldId id="1380" r:id="rId7"/>
    <p:sldId id="8741" r:id="rId8"/>
    <p:sldId id="1370" r:id="rId9"/>
    <p:sldId id="8738" r:id="rId10"/>
    <p:sldId id="355" r:id="rId11"/>
    <p:sldId id="2390" r:id="rId12"/>
    <p:sldId id="1395" r:id="rId13"/>
    <p:sldId id="8743" r:id="rId14"/>
    <p:sldId id="1422" r:id="rId15"/>
    <p:sldId id="8744" r:id="rId16"/>
    <p:sldId id="2443" r:id="rId17"/>
    <p:sldId id="8745" r:id="rId18"/>
  </p:sldIdLst>
  <p:sldSz cx="12192000" cy="6858000"/>
  <p:notesSz cx="7315200" cy="9601200"/>
  <p:custDataLst>
    <p:tags r:id="rId21"/>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58" userDrawn="1">
          <p15:clr>
            <a:srgbClr val="A4A3A4"/>
          </p15:clr>
        </p15:guide>
        <p15:guide id="3" orient="horz" pos="3758" userDrawn="1">
          <p15:clr>
            <a:srgbClr val="A4A3A4"/>
          </p15:clr>
        </p15:guide>
        <p15:guide id="4" orient="horz" pos="4247" userDrawn="1">
          <p15:clr>
            <a:srgbClr val="A4A3A4"/>
          </p15:clr>
        </p15:guide>
        <p15:guide id="5" orient="horz" pos="300" userDrawn="1">
          <p15:clr>
            <a:srgbClr val="A4A3A4"/>
          </p15:clr>
        </p15:guide>
        <p15:guide id="6" pos="3840" userDrawn="1">
          <p15:clr>
            <a:srgbClr val="A4A3A4"/>
          </p15:clr>
        </p15:guide>
        <p15:guide id="8" pos="387" userDrawn="1">
          <p15:clr>
            <a:srgbClr val="A4A3A4"/>
          </p15:clr>
        </p15:guide>
        <p15:guide id="9" pos="7333"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örfattare"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40064"/>
    <a:srgbClr val="CCBAD6"/>
    <a:srgbClr val="EBCFDD"/>
    <a:srgbClr val="F664AC"/>
    <a:srgbClr val="BFE4FF"/>
    <a:srgbClr val="F8E6FF"/>
    <a:srgbClr val="F60080"/>
    <a:srgbClr val="FFFFFF"/>
    <a:srgbClr val="FEDEED"/>
    <a:srgbClr val="E17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D4F34-30FA-45B1-AAD9-3C66C024DC24}" v="7" dt="2020-11-25T12:52:24.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557" autoAdjust="0"/>
  </p:normalViewPr>
  <p:slideViewPr>
    <p:cSldViewPr snapToGrid="0">
      <p:cViewPr varScale="1">
        <p:scale>
          <a:sx n="96" d="100"/>
          <a:sy n="96" d="100"/>
        </p:scale>
        <p:origin x="508" y="64"/>
      </p:cViewPr>
      <p:guideLst>
        <p:guide orient="horz" pos="2160"/>
        <p:guide orient="horz" pos="958"/>
        <p:guide orient="horz" pos="3758"/>
        <p:guide orient="horz" pos="4247"/>
        <p:guide orient="horz" pos="300"/>
        <p:guide pos="3840"/>
        <p:guide pos="387"/>
        <p:guide pos="7333"/>
        <p:guide orient="horz" pos="361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 Id="rId3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124F73C6-E6BF-46CF-B34D-7A5C8688DBEE}" type="datetimeFigureOut">
              <a:rPr lang="sv-SE" smtClean="0"/>
              <a:t>2020-11-25</a:t>
            </a:fld>
            <a:endParaRPr lang="sv-SE"/>
          </a:p>
        </p:txBody>
      </p:sp>
      <p:sp>
        <p:nvSpPr>
          <p:cNvPr id="4" name="Platshållare för sidfot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4143588" y="9119473"/>
            <a:ext cx="3169920" cy="48006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169920" cy="480060"/>
          </a:xfrm>
          <a:prstGeom prst="rect">
            <a:avLst/>
          </a:prstGeom>
        </p:spPr>
        <p:txBody>
          <a:bodyPr vert="horz" lIns="91440" tIns="45720" rIns="91440" bIns="45720" rtlCol="0"/>
          <a:lstStyle>
            <a:lvl1pPr algn="l" eaLnBrk="1">
              <a:defRPr sz="1200"/>
            </a:lvl1pPr>
          </a:lstStyle>
          <a:p>
            <a:endParaRPr lang="sv-SE"/>
          </a:p>
        </p:txBody>
      </p:sp>
      <p:sp>
        <p:nvSpPr>
          <p:cNvPr id="3" name="Platshållare för datum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1FEA4C71-A269-4800-8AF1-44182FA23438}" type="datetimeFigureOut">
              <a:rPr lang="sv-SE" smtClean="0"/>
              <a:t>2020-11-25</a:t>
            </a:fld>
            <a:endParaRPr lang="sv-SE"/>
          </a:p>
        </p:txBody>
      </p:sp>
      <p:sp>
        <p:nvSpPr>
          <p:cNvPr id="4" name="Platshållare för bildobjekt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eaLnBrk="1">
              <a:defRPr sz="1200"/>
            </a:lvl1pPr>
          </a:lstStyle>
          <a:p>
            <a:endParaRPr lang="sv-SE"/>
          </a:p>
        </p:txBody>
      </p:sp>
      <p:sp>
        <p:nvSpPr>
          <p:cNvPr id="7" name="Platshållare för bildnumm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AC113758-4B63-40D7-B26B-F67CE25F1C5D}" type="slidenum">
              <a:rPr lang="sv-SE" smtClean="0"/>
              <a:t>1</a:t>
            </a:fld>
            <a:endParaRPr lang="sv-SE"/>
          </a:p>
        </p:txBody>
      </p:sp>
    </p:spTree>
    <p:extLst>
      <p:ext uri="{BB962C8B-B14F-4D97-AF65-F5344CB8AC3E}">
        <p14:creationId xmlns:p14="http://schemas.microsoft.com/office/powerpoint/2010/main" val="295610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14</a:t>
            </a:fld>
            <a:endParaRPr lang="sv-SE"/>
          </a:p>
        </p:txBody>
      </p:sp>
    </p:spTree>
    <p:extLst>
      <p:ext uri="{BB962C8B-B14F-4D97-AF65-F5344CB8AC3E}">
        <p14:creationId xmlns:p14="http://schemas.microsoft.com/office/powerpoint/2010/main" val="89973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2</a:t>
            </a:fld>
            <a:endParaRPr lang="sv-SE"/>
          </a:p>
        </p:txBody>
      </p:sp>
    </p:spTree>
    <p:extLst>
      <p:ext uri="{BB962C8B-B14F-4D97-AF65-F5344CB8AC3E}">
        <p14:creationId xmlns:p14="http://schemas.microsoft.com/office/powerpoint/2010/main" val="271213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140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33738756-75CA-46D6-BACB-453FF599E4E8}" type="slidenum">
              <a:rPr lang="en-US" smtClean="0"/>
              <a:t>6</a:t>
            </a:fld>
            <a:endParaRPr lang="en-US"/>
          </a:p>
        </p:txBody>
      </p:sp>
    </p:spTree>
    <p:extLst>
      <p:ext uri="{BB962C8B-B14F-4D97-AF65-F5344CB8AC3E}">
        <p14:creationId xmlns:p14="http://schemas.microsoft.com/office/powerpoint/2010/main" val="49638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59808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u="sng" dirty="0"/>
              <a:t>Exempel användningsfall</a:t>
            </a:r>
            <a:endParaRPr lang="sv-SE" dirty="0"/>
          </a:p>
          <a:p>
            <a:endParaRPr lang="sv-SE" dirty="0"/>
          </a:p>
          <a:p>
            <a:r>
              <a:rPr lang="sv-SE" dirty="0"/>
              <a:t>Exempel</a:t>
            </a:r>
            <a:r>
              <a:rPr lang="sv-SE" baseline="0" dirty="0"/>
              <a:t> på hur öppna data minskar den interna administrationen genom att reducera behovet av ta samtal och behandla förfrågningar från allmänheten. Data finns redan digitalt för vem som helst att hämta. Därmed är det kostnadsreducerande.</a:t>
            </a:r>
          </a:p>
          <a:p>
            <a:r>
              <a:rPr lang="sv-SE" baseline="0" dirty="0"/>
              <a:t>Påvisar också att det är svårt att identifiera användare innan data öppnas.</a:t>
            </a:r>
          </a:p>
          <a:p>
            <a:r>
              <a:rPr lang="sv-SE" baseline="0" dirty="0"/>
              <a:t>Man kan med sunt förnuft komma fram till kanske ett par st. användningsområden, men sällan alla. I det här fallet identifierade man 5 användargrupper som hade olika skäl att önska data</a:t>
            </a:r>
          </a:p>
          <a:p>
            <a:endParaRPr lang="sv-SE" dirty="0"/>
          </a:p>
          <a:p>
            <a:r>
              <a:rPr lang="sv-SE" dirty="0"/>
              <a:t>http://blogg.orebro.se/enklarevardag/2015/09/10/fran-pappersarkiv-till-oppna-data/</a:t>
            </a:r>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040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33738756-75CA-46D6-BACB-453FF599E4E8}" type="slidenum">
              <a:rPr lang="en-US" smtClean="0"/>
              <a:t>9</a:t>
            </a:fld>
            <a:endParaRPr lang="en-US"/>
          </a:p>
        </p:txBody>
      </p:sp>
    </p:spTree>
    <p:extLst>
      <p:ext uri="{BB962C8B-B14F-4D97-AF65-F5344CB8AC3E}">
        <p14:creationId xmlns:p14="http://schemas.microsoft.com/office/powerpoint/2010/main" val="380066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12</a:t>
            </a:fld>
            <a:endParaRPr lang="sv-SE"/>
          </a:p>
        </p:txBody>
      </p:sp>
    </p:spTree>
    <p:extLst>
      <p:ext uri="{BB962C8B-B14F-4D97-AF65-F5344CB8AC3E}">
        <p14:creationId xmlns:p14="http://schemas.microsoft.com/office/powerpoint/2010/main" val="2747125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aseline="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2016-12-13 </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52353D-F306-481A-B3D0-C36CE0BF9563}"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 </a:t>
            </a:r>
          </a:p>
        </p:txBody>
      </p:sp>
      <p:sp>
        <p:nvSpPr>
          <p:cNvPr id="7" name="Footer Placeholder 6"/>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21564503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5.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4.png"/><Relationship Id="rId4" Type="http://schemas.openxmlformats.org/officeDocument/2006/relationships/slideMaster" Target="../slideMasters/slideMaster1.xml"/><Relationship Id="rId9"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xml"/><Relationship Id="rId7" Type="http://schemas.openxmlformats.org/officeDocument/2006/relationships/image" Target="../media/image8.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2.xml"/><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A547F93-9DBA-45B1-BAEF-C561FB2183E9}"/>
              </a:ext>
            </a:extLst>
          </p:cNvPr>
          <p:cNvGraphicFramePr>
            <a:graphicFrameLocks noChangeAspect="1"/>
          </p:cNvGraphicFramePr>
          <p:nvPr userDrawn="1">
            <p:custDataLst>
              <p:tags r:id="rId2"/>
            </p:custDataLst>
            <p:extLst>
              <p:ext uri="{D42A27DB-BD31-4B8C-83A1-F6EECF244321}">
                <p14:modId xmlns:p14="http://schemas.microsoft.com/office/powerpoint/2010/main" val="1212096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526" imgH="526" progId="TCLayout.ActiveDocument.1">
                  <p:embed/>
                </p:oleObj>
              </mc:Choice>
              <mc:Fallback>
                <p:oleObj name="think-cell Slide" r:id="rId5" imgW="526" imgH="526" progId="TCLayout.ActiveDocument.1">
                  <p:embed/>
                  <p:pic>
                    <p:nvPicPr>
                      <p:cNvPr id="7" name="Object 6" hidden="1">
                        <a:extLst>
                          <a:ext uri="{FF2B5EF4-FFF2-40B4-BE49-F238E27FC236}">
                            <a16:creationId xmlns:a16="http://schemas.microsoft.com/office/drawing/2014/main" id="{5A547F93-9DBA-45B1-BAEF-C561FB2183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832534B-46B9-4A01-82CE-2ED47F88E387}"/>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4400" b="1" i="0" baseline="0" dirty="0">
              <a:latin typeface="Arial" panose="020B0604020202020204" pitchFamily="34" charset="0"/>
              <a:ea typeface="+mj-ea"/>
              <a:cs typeface="+mj-cs"/>
              <a:sym typeface="Arial" panose="020B0604020202020204" pitchFamily="34" charset="0"/>
            </a:endParaRPr>
          </a:p>
        </p:txBody>
      </p:sp>
      <p:pic>
        <p:nvPicPr>
          <p:cNvPr id="2" name="Bildobjekt 1"/>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0" y="-23025"/>
            <a:ext cx="12205252" cy="6864595"/>
          </a:xfrm>
          <a:prstGeom prst="rect">
            <a:avLst/>
          </a:prstGeom>
        </p:spPr>
      </p:pic>
      <p:sp>
        <p:nvSpPr>
          <p:cNvPr id="5" name="Rubrik 1">
            <a:extLst>
              <a:ext uri="{FF2B5EF4-FFF2-40B4-BE49-F238E27FC236}">
                <a16:creationId xmlns:a16="http://schemas.microsoft.com/office/drawing/2014/main" id="{347D9639-EF7D-43CA-8E94-408D7560C649}"/>
              </a:ext>
            </a:extLst>
          </p:cNvPr>
          <p:cNvSpPr>
            <a:spLocks noGrp="1"/>
          </p:cNvSpPr>
          <p:nvPr>
            <p:ph type="title" hasCustomPrompt="1"/>
          </p:nvPr>
        </p:nvSpPr>
        <p:spPr bwMode="white">
          <a:xfrm>
            <a:off x="911424" y="483641"/>
            <a:ext cx="6816757" cy="1144800"/>
          </a:xfrm>
        </p:spPr>
        <p:txBody>
          <a:bodyPr/>
          <a:lstStyle>
            <a:lvl1pPr>
              <a:defRPr sz="4400">
                <a:solidFill>
                  <a:schemeClr val="tx2"/>
                </a:solidFill>
              </a:defRPr>
            </a:lvl1pPr>
          </a:lstStyle>
          <a:p>
            <a:r>
              <a:rPr lang="sv-SE" dirty="0"/>
              <a:t>Klicka här för att ändra format</a:t>
            </a:r>
          </a:p>
        </p:txBody>
      </p:sp>
      <p:pic>
        <p:nvPicPr>
          <p:cNvPr id="11" name="Picture 13">
            <a:extLst>
              <a:ext uri="{FF2B5EF4-FFF2-40B4-BE49-F238E27FC236}">
                <a16:creationId xmlns:a16="http://schemas.microsoft.com/office/drawing/2014/main" id="{524A904A-3808-4333-9753-C0934705193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73972" y="498509"/>
            <a:ext cx="844925" cy="835674"/>
          </a:xfrm>
          <a:prstGeom prst="rect">
            <a:avLst/>
          </a:prstGeom>
        </p:spPr>
      </p:pic>
      <p:pic>
        <p:nvPicPr>
          <p:cNvPr id="12" name="Picture 15">
            <a:extLst>
              <a:ext uri="{FF2B5EF4-FFF2-40B4-BE49-F238E27FC236}">
                <a16:creationId xmlns:a16="http://schemas.microsoft.com/office/drawing/2014/main" id="{FCAE03AD-98F9-46D7-8817-1F187002F9E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428251" y="612969"/>
            <a:ext cx="1397782" cy="475762"/>
          </a:xfrm>
          <a:prstGeom prst="rect">
            <a:avLst/>
          </a:prstGeom>
        </p:spPr>
      </p:pic>
      <p:pic>
        <p:nvPicPr>
          <p:cNvPr id="13" name="Picture 6">
            <a:extLst>
              <a:ext uri="{FF2B5EF4-FFF2-40B4-BE49-F238E27FC236}">
                <a16:creationId xmlns:a16="http://schemas.microsoft.com/office/drawing/2014/main" id="{48114DC6-DD23-4CF3-9547-AC2A3560E4EB}"/>
              </a:ext>
            </a:extLst>
          </p:cNvPr>
          <p:cNvPicPr>
            <a:picLocks noChangeAspect="1"/>
          </p:cNvPicPr>
          <p:nvPr userDrawn="1"/>
        </p:nvPicPr>
        <p:blipFill>
          <a:blip r:embed="rId10">
            <a:clrChange>
              <a:clrFrom>
                <a:srgbClr val="000000"/>
              </a:clrFrom>
              <a:clrTo>
                <a:srgbClr val="000000">
                  <a:alpha val="0"/>
                </a:srgbClr>
              </a:clrTo>
            </a:clrChang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930595" y="612969"/>
            <a:ext cx="1738814" cy="4569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3619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Rubrik 1"/>
          <p:cNvSpPr>
            <a:spLocks noGrp="1"/>
          </p:cNvSpPr>
          <p:nvPr>
            <p:ph type="title" hasCustomPrompt="1"/>
          </p:nvPr>
        </p:nvSpPr>
        <p:spPr>
          <a:xfrm>
            <a:off x="609600" y="457200"/>
            <a:ext cx="10972800" cy="831600"/>
          </a:xfrm>
        </p:spPr>
        <p:txBody>
          <a:bodyPr/>
          <a:lstStyle/>
          <a:p>
            <a:r>
              <a:rPr lang="sv-SE" dirty="0"/>
              <a:t>Klicka här för att ändra format</a:t>
            </a:r>
          </a:p>
        </p:txBody>
      </p:sp>
      <p:sp>
        <p:nvSpPr>
          <p:cNvPr id="6" name="Textplatzhalter 6">
            <a:extLst>
              <a:ext uri="{FF2B5EF4-FFF2-40B4-BE49-F238E27FC236}">
                <a16:creationId xmlns:a16="http://schemas.microsoft.com/office/drawing/2014/main" id="{C560EA48-5C02-42C3-908B-F9590C7D1283}"/>
              </a:ext>
            </a:extLst>
          </p:cNvPr>
          <p:cNvSpPr>
            <a:spLocks noGrp="1"/>
          </p:cNvSpPr>
          <p:nvPr>
            <p:ph type="body" sz="quarter" idx="14" hasCustomPrompt="1"/>
          </p:nvPr>
        </p:nvSpPr>
        <p:spPr>
          <a:xfrm>
            <a:off x="5891597" y="6077634"/>
            <a:ext cx="5400000" cy="253916"/>
          </a:xfrm>
        </p:spPr>
        <p:txBody>
          <a:bodyPr lIns="90000" tIns="46800" rIns="90000" bIns="46800" anchor="t" anchorCtr="0"/>
          <a:lstStyle>
            <a:lvl1pPr marL="0" indent="0">
              <a:spcBef>
                <a:spcPts val="0"/>
              </a:spcBef>
              <a:buFontTx/>
              <a:buNone/>
              <a:defRPr sz="1050" i="1"/>
            </a:lvl1pPr>
          </a:lstStyle>
          <a:p>
            <a:pPr lvl="0"/>
            <a:r>
              <a:rPr lang="en-US" noProof="0" dirty="0"/>
              <a:t>Source: Complete if required</a:t>
            </a:r>
          </a:p>
        </p:txBody>
      </p:sp>
    </p:spTree>
    <p:extLst>
      <p:ext uri="{BB962C8B-B14F-4D97-AF65-F5344CB8AC3E}">
        <p14:creationId xmlns:p14="http://schemas.microsoft.com/office/powerpoint/2010/main" val="253146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A8103-3B1D-471F-A610-87DFBF52F1C0}"/>
              </a:ext>
            </a:extLst>
          </p:cNvPr>
          <p:cNvGraphicFramePr>
            <a:graphicFrameLocks noChangeAspect="1"/>
          </p:cNvGraphicFramePr>
          <p:nvPr userDrawn="1">
            <p:custDataLst>
              <p:tags r:id="rId2"/>
            </p:custDataLst>
            <p:extLst>
              <p:ext uri="{D42A27DB-BD31-4B8C-83A1-F6EECF244321}">
                <p14:modId xmlns:p14="http://schemas.microsoft.com/office/powerpoint/2010/main" val="1455162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526" imgH="526" progId="TCLayout.ActiveDocument.1">
                  <p:embed/>
                </p:oleObj>
              </mc:Choice>
              <mc:Fallback>
                <p:oleObj name="think-cell Slide" r:id="rId5" imgW="526" imgH="526" progId="TCLayout.ActiveDocument.1">
                  <p:embed/>
                  <p:pic>
                    <p:nvPicPr>
                      <p:cNvPr id="8" name="Object 7" hidden="1">
                        <a:extLst>
                          <a:ext uri="{FF2B5EF4-FFF2-40B4-BE49-F238E27FC236}">
                            <a16:creationId xmlns:a16="http://schemas.microsoft.com/office/drawing/2014/main" id="{D05A8103-3B1D-471F-A610-87DFBF52F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ACF3FD6-69CF-4AAF-9F30-B06FF83A3864}"/>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Content Placeholder 2"/>
          <p:cNvSpPr>
            <a:spLocks noGrp="1"/>
          </p:cNvSpPr>
          <p:nvPr>
            <p:ph idx="1" hasCustomPrompt="1"/>
          </p:nvPr>
        </p:nvSpPr>
        <p:spPr/>
        <p:txBody>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p>
        </p:txBody>
      </p:sp>
      <p:sp>
        <p:nvSpPr>
          <p:cNvPr id="12" name="Textplatzhalter 6">
            <a:extLst>
              <a:ext uri="{FF2B5EF4-FFF2-40B4-BE49-F238E27FC236}">
                <a16:creationId xmlns:a16="http://schemas.microsoft.com/office/drawing/2014/main" id="{FD412203-5CC7-4841-963D-A1198A1766B6}"/>
              </a:ext>
            </a:extLst>
          </p:cNvPr>
          <p:cNvSpPr>
            <a:spLocks noGrp="1"/>
          </p:cNvSpPr>
          <p:nvPr>
            <p:ph type="body" sz="quarter" idx="13" hasCustomPrompt="1"/>
          </p:nvPr>
        </p:nvSpPr>
        <p:spPr>
          <a:xfrm>
            <a:off x="5891597" y="6077634"/>
            <a:ext cx="5400000" cy="253916"/>
          </a:xfrm>
        </p:spPr>
        <p:txBody>
          <a:bodyPr lIns="90000" tIns="46800" rIns="90000" bIns="46800" anchor="t" anchorCtr="0"/>
          <a:lstStyle>
            <a:lvl1pPr marL="0" indent="0">
              <a:spcBef>
                <a:spcPts val="0"/>
              </a:spcBef>
              <a:buFontTx/>
              <a:buNone/>
              <a:defRPr sz="1050" i="1"/>
            </a:lvl1pPr>
          </a:lstStyle>
          <a:p>
            <a:pPr lvl="0"/>
            <a:r>
              <a:rPr lang="en-US" noProof="0" dirty="0"/>
              <a:t>Source: Complete if required</a:t>
            </a:r>
          </a:p>
        </p:txBody>
      </p:sp>
    </p:spTree>
    <p:extLst>
      <p:ext uri="{BB962C8B-B14F-4D97-AF65-F5344CB8AC3E}">
        <p14:creationId xmlns:p14="http://schemas.microsoft.com/office/powerpoint/2010/main" val="78129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62AC25F-9361-4036-A470-0D8AB418031B}"/>
              </a:ext>
            </a:extLst>
          </p:cNvPr>
          <p:cNvGraphicFramePr>
            <a:graphicFrameLocks noChangeAspect="1"/>
          </p:cNvGraphicFramePr>
          <p:nvPr userDrawn="1">
            <p:custDataLst>
              <p:tags r:id="rId2"/>
            </p:custDataLst>
            <p:extLst>
              <p:ext uri="{D42A27DB-BD31-4B8C-83A1-F6EECF244321}">
                <p14:modId xmlns:p14="http://schemas.microsoft.com/office/powerpoint/2010/main" val="680362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526" imgH="526" progId="TCLayout.ActiveDocument.1">
                  <p:embed/>
                </p:oleObj>
              </mc:Choice>
              <mc:Fallback>
                <p:oleObj name="think-cell Slide" r:id="rId5" imgW="526" imgH="526" progId="TCLayout.ActiveDocument.1">
                  <p:embed/>
                  <p:pic>
                    <p:nvPicPr>
                      <p:cNvPr id="4" name="Object 3" hidden="1">
                        <a:extLst>
                          <a:ext uri="{FF2B5EF4-FFF2-40B4-BE49-F238E27FC236}">
                            <a16:creationId xmlns:a16="http://schemas.microsoft.com/office/drawing/2014/main" id="{F62AC25F-9361-4036-A470-0D8AB41803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F6187A9-9507-4F19-9C21-50304FC01B7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5BAD2A28-881B-4CD3-98C9-B2AC097A883C}"/>
              </a:ext>
            </a:extLst>
          </p:cNvPr>
          <p:cNvSpPr>
            <a:spLocks noGrp="1"/>
          </p:cNvSpPr>
          <p:nvPr>
            <p:ph type="title"/>
          </p:nvPr>
        </p:nvSpPr>
        <p:spPr>
          <a:xfrm>
            <a:off x="609600" y="499535"/>
            <a:ext cx="10972800" cy="831600"/>
          </a:xfrm>
        </p:spPr>
        <p:txBody>
          <a:bodyPr/>
          <a:lstStyle>
            <a:lvl1pPr>
              <a:defRPr>
                <a:solidFill>
                  <a:schemeClr val="bg1"/>
                </a:solidFill>
              </a:defRPr>
            </a:lvl1pPr>
          </a:lstStyle>
          <a:p>
            <a:r>
              <a:rPr lang="en-US" dirty="0"/>
              <a:t>Click to edit Master title style</a:t>
            </a:r>
          </a:p>
        </p:txBody>
      </p:sp>
      <p:pic>
        <p:nvPicPr>
          <p:cNvPr id="5" name="Bildobjekt 5">
            <a:extLst>
              <a:ext uri="{FF2B5EF4-FFF2-40B4-BE49-F238E27FC236}">
                <a16:creationId xmlns:a16="http://schemas.microsoft.com/office/drawing/2014/main" id="{368AF7F1-8C8D-4B0B-8722-B2BE5B205D6A}"/>
              </a:ext>
            </a:extLst>
          </p:cNvPr>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pic>
        <p:nvPicPr>
          <p:cNvPr id="6" name="Picture 5">
            <a:extLst>
              <a:ext uri="{FF2B5EF4-FFF2-40B4-BE49-F238E27FC236}">
                <a16:creationId xmlns:a16="http://schemas.microsoft.com/office/drawing/2014/main" id="{283612B2-2AD9-464D-AA40-5F052329C02A}"/>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3748202" y="6071930"/>
            <a:ext cx="655680" cy="648501"/>
          </a:xfrm>
          <a:prstGeom prst="rect">
            <a:avLst/>
          </a:prstGeom>
        </p:spPr>
      </p:pic>
      <p:pic>
        <p:nvPicPr>
          <p:cNvPr id="7" name="Picture 6">
            <a:extLst>
              <a:ext uri="{FF2B5EF4-FFF2-40B4-BE49-F238E27FC236}">
                <a16:creationId xmlns:a16="http://schemas.microsoft.com/office/drawing/2014/main" id="{BF1353C4-8A4E-4BD9-A957-3DA20758BF62}"/>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2205286" y="6162234"/>
            <a:ext cx="1285149" cy="233947"/>
          </a:xfrm>
          <a:prstGeom prst="rect">
            <a:avLst/>
          </a:prstGeom>
        </p:spPr>
      </p:pic>
      <p:sp>
        <p:nvSpPr>
          <p:cNvPr id="8" name="Rectangle 7">
            <a:extLst>
              <a:ext uri="{FF2B5EF4-FFF2-40B4-BE49-F238E27FC236}">
                <a16:creationId xmlns:a16="http://schemas.microsoft.com/office/drawing/2014/main" id="{29DE774A-C1D5-4B60-80CD-0C378EEB24BE}"/>
              </a:ext>
            </a:extLst>
          </p:cNvPr>
          <p:cNvSpPr>
            <a:spLocks noChangeArrowheads="1"/>
          </p:cNvSpPr>
          <p:nvPr userDrawn="1"/>
        </p:nvSpPr>
        <p:spPr bwMode="auto">
          <a:xfrm>
            <a:off x="11363770" y="6325501"/>
            <a:ext cx="218630"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lstStyle/>
          <a:p>
            <a:pPr algn="r" eaLnBrk="0" hangingPunct="0">
              <a:spcBef>
                <a:spcPct val="0"/>
              </a:spcBef>
            </a:pPr>
            <a:fld id="{CA48D800-1282-4793-80DF-9F8E83675139}" type="slidenum">
              <a:rPr lang="en-US" sz="1000" smtClean="0">
                <a:solidFill>
                  <a:schemeClr val="bg1"/>
                </a:solidFill>
                <a:latin typeface="+mn-lt"/>
              </a:rPr>
              <a:pPr algn="r" eaLnBrk="0" hangingPunct="0">
                <a:spcBef>
                  <a:spcPct val="0"/>
                </a:spcBef>
              </a:pPr>
              <a:t>‹#›</a:t>
            </a:fld>
            <a:endParaRPr lang="en-US" sz="1000" dirty="0">
              <a:solidFill>
                <a:schemeClr val="bg1"/>
              </a:solidFill>
              <a:latin typeface="+mn-lt"/>
            </a:endParaRPr>
          </a:p>
        </p:txBody>
      </p:sp>
    </p:spTree>
    <p:extLst>
      <p:ext uri="{BB962C8B-B14F-4D97-AF65-F5344CB8AC3E}">
        <p14:creationId xmlns:p14="http://schemas.microsoft.com/office/powerpoint/2010/main" val="102095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tags" Target="../tags/tag3.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3.jpeg"/><Relationship Id="rId5" Type="http://schemas.openxmlformats.org/officeDocument/2006/relationships/vmlDrawing" Target="../drawings/vmlDrawing1.vml"/><Relationship Id="rId10" Type="http://schemas.openxmlformats.org/officeDocument/2006/relationships/image" Target="../media/image2.emf"/><Relationship Id="rId4" Type="http://schemas.openxmlformats.org/officeDocument/2006/relationships/theme" Target="../theme/theme1.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vmlDrawing" Target="../drawings/vmlDrawing5.vml"/><Relationship Id="rId7"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oleObject" Target="../embeddings/oleObject5.bin"/><Relationship Id="rId5" Type="http://schemas.openxmlformats.org/officeDocument/2006/relationships/tags" Target="../tags/tag11.xml"/><Relationship Id="rId10" Type="http://schemas.openxmlformats.org/officeDocument/2006/relationships/image" Target="../media/image9.png"/><Relationship Id="rId4" Type="http://schemas.openxmlformats.org/officeDocument/2006/relationships/tags" Target="../tags/tag10.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6"/>
            </p:custDataLst>
            <p:extLst>
              <p:ext uri="{D42A27DB-BD31-4B8C-83A1-F6EECF244321}">
                <p14:modId xmlns:p14="http://schemas.microsoft.com/office/powerpoint/2010/main" val="1630674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8" imgW="526" imgH="526" progId="TCLayout.ActiveDocument.1">
                  <p:embed/>
                </p:oleObj>
              </mc:Choice>
              <mc:Fallback>
                <p:oleObj name="think-cell Slide" r:id="rId8" imgW="526" imgH="526" progId="TCLayout.ActiveDocument.1">
                  <p:embed/>
                  <p:pic>
                    <p:nvPicPr>
                      <p:cNvPr id="9" name="Objec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609600" y="1542371"/>
            <a:ext cx="10972800" cy="440843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sp>
        <p:nvSpPr>
          <p:cNvPr id="13" name="Rectangle 7">
            <a:extLst>
              <a:ext uri="{FF2B5EF4-FFF2-40B4-BE49-F238E27FC236}">
                <a16:creationId xmlns:a16="http://schemas.microsoft.com/office/drawing/2014/main" id="{71A90CB4-E57F-4132-9B42-63CC864B44BF}"/>
              </a:ext>
            </a:extLst>
          </p:cNvPr>
          <p:cNvSpPr>
            <a:spLocks noChangeArrowheads="1"/>
          </p:cNvSpPr>
          <p:nvPr userDrawn="1"/>
        </p:nvSpPr>
        <p:spPr bwMode="auto">
          <a:xfrm>
            <a:off x="11363770" y="6325501"/>
            <a:ext cx="218630"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lstStyle/>
          <a:p>
            <a:pPr algn="r" eaLnBrk="0" hangingPunct="0">
              <a:spcBef>
                <a:spcPct val="0"/>
              </a:spcBef>
            </a:pPr>
            <a:fld id="{CA48D800-1282-4793-80DF-9F8E83675139}" type="slidenum">
              <a:rPr lang="en-US" sz="1000" smtClean="0">
                <a:latin typeface="+mn-lt"/>
              </a:rPr>
              <a:pPr algn="r" eaLnBrk="0" hangingPunct="0">
                <a:spcBef>
                  <a:spcPct val="0"/>
                </a:spcBef>
              </a:pPr>
              <a:t>‹#›</a:t>
            </a:fld>
            <a:endParaRPr lang="en-US" sz="1000" dirty="0">
              <a:latin typeface="+mn-lt"/>
            </a:endParaRPr>
          </a:p>
        </p:txBody>
      </p:sp>
      <p:pic>
        <p:nvPicPr>
          <p:cNvPr id="14" name="Bildobjekt 13">
            <a:extLst>
              <a:ext uri="{FF2B5EF4-FFF2-40B4-BE49-F238E27FC236}">
                <a16:creationId xmlns:a16="http://schemas.microsoft.com/office/drawing/2014/main" id="{D4A62C71-CC5A-4E38-96C6-2C7373982FA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pic>
        <p:nvPicPr>
          <p:cNvPr id="15" name="Picture 10">
            <a:extLst>
              <a:ext uri="{FF2B5EF4-FFF2-40B4-BE49-F238E27FC236}">
                <a16:creationId xmlns:a16="http://schemas.microsoft.com/office/drawing/2014/main" id="{E0CB077F-1F4A-4EF9-A6C3-649A162F6C0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748202" y="6071930"/>
            <a:ext cx="655680" cy="648501"/>
          </a:xfrm>
          <a:prstGeom prst="rect">
            <a:avLst/>
          </a:prstGeom>
        </p:spPr>
      </p:pic>
      <p:pic>
        <p:nvPicPr>
          <p:cNvPr id="16" name="Picture 6">
            <a:extLst>
              <a:ext uri="{FF2B5EF4-FFF2-40B4-BE49-F238E27FC236}">
                <a16:creationId xmlns:a16="http://schemas.microsoft.com/office/drawing/2014/main" id="{708ABC8E-6F95-4DAE-93F1-B233BD77443E}"/>
              </a:ext>
            </a:extLst>
          </p:cNvPr>
          <p:cNvPicPr>
            <a:picLocks noChangeAspect="1"/>
          </p:cNvPicPr>
          <p:nvPr userDrawn="1"/>
        </p:nvPicPr>
        <p:blipFill>
          <a:blip r:embed="rId12">
            <a:clrChange>
              <a:clrFrom>
                <a:srgbClr val="000000"/>
              </a:clrFrom>
              <a:clrTo>
                <a:srgbClr val="000000">
                  <a:alpha val="0"/>
                </a:srgbClr>
              </a:clrTo>
            </a:clrChange>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4223" y="6125548"/>
            <a:ext cx="1367161" cy="359283"/>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69" r:id="rId1"/>
    <p:sldLayoutId id="2147483654" r:id="rId2"/>
    <p:sldLayoutId id="2147483709" r:id="rId3"/>
  </p:sldLayoutIdLst>
  <p:hf sldNum="0" hdr="0" ftr="0" dt="0"/>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3" userDrawn="1">
          <p15:clr>
            <a:srgbClr val="F26B43"/>
          </p15:clr>
        </p15:guide>
        <p15:guide id="4" orient="horz" pos="816" userDrawn="1">
          <p15:clr>
            <a:srgbClr val="F26B43"/>
          </p15:clr>
        </p15:guide>
        <p15:guide id="5"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E4406E-33B1-4B9D-B30D-09CE22951A5E}"/>
              </a:ext>
            </a:extLst>
          </p:cNvPr>
          <p:cNvGraphicFramePr>
            <a:graphicFrameLocks noChangeAspect="1"/>
          </p:cNvGraphicFramePr>
          <p:nvPr userDrawn="1">
            <p:custDataLst>
              <p:tags r:id="rId4"/>
            </p:custDataLst>
            <p:extLst>
              <p:ext uri="{D42A27DB-BD31-4B8C-83A1-F6EECF244321}">
                <p14:modId xmlns:p14="http://schemas.microsoft.com/office/powerpoint/2010/main" val="1885077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6" imgW="526" imgH="526" progId="TCLayout.ActiveDocument.1">
                  <p:embed/>
                </p:oleObj>
              </mc:Choice>
              <mc:Fallback>
                <p:oleObj name="think-cell Slide" r:id="rId6" imgW="526" imgH="526" progId="TCLayout.ActiveDocument.1">
                  <p:embed/>
                  <p:pic>
                    <p:nvPicPr>
                      <p:cNvPr id="8" name="Object 7" hidden="1">
                        <a:extLst>
                          <a:ext uri="{FF2B5EF4-FFF2-40B4-BE49-F238E27FC236}">
                            <a16:creationId xmlns:a16="http://schemas.microsoft.com/office/drawing/2014/main" id="{FCE4406E-33B1-4B9D-B30D-09CE22951A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3456C6D-B6A6-415B-BBDD-DAA40B96575C}"/>
              </a:ext>
            </a:extLst>
          </p:cNvPr>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Placeholder 1">
            <a:extLst>
              <a:ext uri="{FF2B5EF4-FFF2-40B4-BE49-F238E27FC236}">
                <a16:creationId xmlns:a16="http://schemas.microsoft.com/office/drawing/2014/main" id="{0D780136-38B9-480F-8587-E606B34F9EAA}"/>
              </a:ext>
            </a:extLst>
          </p:cNvPr>
          <p:cNvSpPr>
            <a:spLocks noGrp="1"/>
          </p:cNvSpPr>
          <p:nvPr>
            <p:ph type="title"/>
          </p:nvPr>
        </p:nvSpPr>
        <p:spPr>
          <a:xfrm>
            <a:off x="609600" y="499535"/>
            <a:ext cx="10972800" cy="8316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1180C8C8-B051-4719-BA5D-4A4C97914CEE}"/>
              </a:ext>
            </a:extLst>
          </p:cNvPr>
          <p:cNvSpPr>
            <a:spLocks noGrp="1"/>
          </p:cNvSpPr>
          <p:nvPr>
            <p:ph type="body" idx="1"/>
          </p:nvPr>
        </p:nvSpPr>
        <p:spPr>
          <a:xfrm>
            <a:off x="609600" y="1542371"/>
            <a:ext cx="10972800" cy="440843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Bildobjekt 5">
            <a:extLst>
              <a:ext uri="{FF2B5EF4-FFF2-40B4-BE49-F238E27FC236}">
                <a16:creationId xmlns:a16="http://schemas.microsoft.com/office/drawing/2014/main" id="{823BBA76-E0D7-4422-9CF1-8E59A7D1CD5E}"/>
              </a:ext>
            </a:extLst>
          </p:cNvPr>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pic>
        <p:nvPicPr>
          <p:cNvPr id="12" name="Picture 11">
            <a:extLst>
              <a:ext uri="{FF2B5EF4-FFF2-40B4-BE49-F238E27FC236}">
                <a16:creationId xmlns:a16="http://schemas.microsoft.com/office/drawing/2014/main" id="{B786EA82-7ADD-4920-B4DD-5FFB9527F1A9}"/>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3748202" y="6071930"/>
            <a:ext cx="655680" cy="648501"/>
          </a:xfrm>
          <a:prstGeom prst="rect">
            <a:avLst/>
          </a:prstGeom>
        </p:spPr>
      </p:pic>
      <p:pic>
        <p:nvPicPr>
          <p:cNvPr id="13" name="Picture 12">
            <a:extLst>
              <a:ext uri="{FF2B5EF4-FFF2-40B4-BE49-F238E27FC236}">
                <a16:creationId xmlns:a16="http://schemas.microsoft.com/office/drawing/2014/main" id="{9AD0A58D-1919-4225-9DC3-0750E4B06D45}"/>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2205286" y="6162234"/>
            <a:ext cx="1285149" cy="233947"/>
          </a:xfrm>
          <a:prstGeom prst="rect">
            <a:avLst/>
          </a:prstGeom>
        </p:spPr>
      </p:pic>
      <p:sp>
        <p:nvSpPr>
          <p:cNvPr id="14" name="Rectangle 7">
            <a:extLst>
              <a:ext uri="{FF2B5EF4-FFF2-40B4-BE49-F238E27FC236}">
                <a16:creationId xmlns:a16="http://schemas.microsoft.com/office/drawing/2014/main" id="{10C508B0-206B-4AC0-BE04-55E030191B74}"/>
              </a:ext>
            </a:extLst>
          </p:cNvPr>
          <p:cNvSpPr>
            <a:spLocks noChangeArrowheads="1"/>
          </p:cNvSpPr>
          <p:nvPr userDrawn="1"/>
        </p:nvSpPr>
        <p:spPr bwMode="auto">
          <a:xfrm>
            <a:off x="11363770" y="6325501"/>
            <a:ext cx="218630"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lstStyle/>
          <a:p>
            <a:pPr algn="r" eaLnBrk="0" hangingPunct="0">
              <a:spcBef>
                <a:spcPct val="0"/>
              </a:spcBef>
            </a:pPr>
            <a:fld id="{CA48D800-1282-4793-80DF-9F8E83675139}" type="slidenum">
              <a:rPr lang="en-US" sz="1000" smtClean="0">
                <a:solidFill>
                  <a:schemeClr val="bg1"/>
                </a:solidFill>
                <a:latin typeface="+mn-lt"/>
              </a:rPr>
              <a:pPr algn="r" eaLnBrk="0" hangingPunct="0">
                <a:spcBef>
                  <a:spcPct val="0"/>
                </a:spcBef>
              </a:pPr>
              <a:t>‹#›</a:t>
            </a:fld>
            <a:endParaRPr lang="en-US" sz="1000" dirty="0">
              <a:solidFill>
                <a:schemeClr val="bg1"/>
              </a:solidFill>
              <a:latin typeface="+mn-lt"/>
            </a:endParaRPr>
          </a:p>
        </p:txBody>
      </p:sp>
    </p:spTree>
    <p:extLst>
      <p:ext uri="{BB962C8B-B14F-4D97-AF65-F5344CB8AC3E}">
        <p14:creationId xmlns:p14="http://schemas.microsoft.com/office/powerpoint/2010/main" val="1577784239"/>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6.xml"/><Relationship Id="rId7" Type="http://schemas.openxmlformats.org/officeDocument/2006/relationships/image" Target="../media/image36.png"/><Relationship Id="rId2" Type="http://schemas.openxmlformats.org/officeDocument/2006/relationships/tags" Target="../tags/tag35.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2.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38.xml"/><Relationship Id="rId7" Type="http://schemas.openxmlformats.org/officeDocument/2006/relationships/image" Target="../media/image39.tiff"/><Relationship Id="rId2" Type="http://schemas.openxmlformats.org/officeDocument/2006/relationships/tags" Target="../tags/tag37.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2.xml"/><Relationship Id="rId9" Type="http://schemas.openxmlformats.org/officeDocument/2006/relationships/hyperlink" Target="https://doi.org/10.1787/8ccf5c38-en" TargetMode="Externa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0.xml"/><Relationship Id="rId7" Type="http://schemas.openxmlformats.org/officeDocument/2006/relationships/slideLayout" Target="../slideLayouts/slideLayout3.xml"/><Relationship Id="rId12" Type="http://schemas.openxmlformats.org/officeDocument/2006/relationships/slide" Target="slide14.xml"/><Relationship Id="rId2" Type="http://schemas.openxmlformats.org/officeDocument/2006/relationships/tags" Target="../tags/tag39.xml"/><Relationship Id="rId1" Type="http://schemas.openxmlformats.org/officeDocument/2006/relationships/vmlDrawing" Target="../drawings/vmlDrawing18.vml"/><Relationship Id="rId6" Type="http://schemas.openxmlformats.org/officeDocument/2006/relationships/tags" Target="../tags/tag43.xml"/><Relationship Id="rId11" Type="http://schemas.openxmlformats.org/officeDocument/2006/relationships/slide" Target="slide2.xml"/><Relationship Id="rId5" Type="http://schemas.openxmlformats.org/officeDocument/2006/relationships/tags" Target="../tags/tag42.xml"/><Relationship Id="rId10" Type="http://schemas.openxmlformats.org/officeDocument/2006/relationships/image" Target="../media/image1.emf"/><Relationship Id="rId4" Type="http://schemas.openxmlformats.org/officeDocument/2006/relationships/tags" Target="../tags/tag41.xml"/><Relationship Id="rId9"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1.emf"/><Relationship Id="rId2" Type="http://schemas.openxmlformats.org/officeDocument/2006/relationships/tags" Target="../tags/tag44.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7.xml"/><Relationship Id="rId7" Type="http://schemas.openxmlformats.org/officeDocument/2006/relationships/slideLayout" Target="../slideLayouts/slideLayout3.xml"/><Relationship Id="rId12" Type="http://schemas.openxmlformats.org/officeDocument/2006/relationships/slide" Target="slide12.xml"/><Relationship Id="rId2" Type="http://schemas.openxmlformats.org/officeDocument/2006/relationships/tags" Target="../tags/tag46.xml"/><Relationship Id="rId1" Type="http://schemas.openxmlformats.org/officeDocument/2006/relationships/vmlDrawing" Target="../drawings/vmlDrawing20.vml"/><Relationship Id="rId6" Type="http://schemas.openxmlformats.org/officeDocument/2006/relationships/tags" Target="../tags/tag50.xml"/><Relationship Id="rId11" Type="http://schemas.openxmlformats.org/officeDocument/2006/relationships/slide" Target="slide2.xml"/><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tags" Target="../tags/tag52.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tags" Target="../tags/tag51.xml"/><Relationship Id="rId1" Type="http://schemas.openxmlformats.org/officeDocument/2006/relationships/vmlDrawing" Target="../drawings/vmlDrawing21.vml"/><Relationship Id="rId6" Type="http://schemas.openxmlformats.org/officeDocument/2006/relationships/image" Target="../media/image1.emf"/><Relationship Id="rId11" Type="http://schemas.openxmlformats.org/officeDocument/2006/relationships/image" Target="../media/image46.png"/><Relationship Id="rId5" Type="http://schemas.openxmlformats.org/officeDocument/2006/relationships/oleObject" Target="../embeddings/oleObject21.bin"/><Relationship Id="rId10" Type="http://schemas.openxmlformats.org/officeDocument/2006/relationships/image" Target="../media/image45.png"/><Relationship Id="rId4" Type="http://schemas.openxmlformats.org/officeDocument/2006/relationships/slideLayout" Target="../slideLayouts/slideLayout2.xml"/><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hyperlink" Target="https://smartstad.stockholm/odis/" TargetMode="External"/><Relationship Id="rId2" Type="http://schemas.openxmlformats.org/officeDocument/2006/relationships/tags" Target="../tags/tag5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7.xml"/><Relationship Id="rId7" Type="http://schemas.openxmlformats.org/officeDocument/2006/relationships/slideLayout" Target="../slideLayouts/slideLayout3.xml"/><Relationship Id="rId12" Type="http://schemas.openxmlformats.org/officeDocument/2006/relationships/slide" Target="slide14.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tags" Target="../tags/tag20.xml"/><Relationship Id="rId11" Type="http://schemas.openxmlformats.org/officeDocument/2006/relationships/slide" Target="slide12.xml"/><Relationship Id="rId5" Type="http://schemas.openxmlformats.org/officeDocument/2006/relationships/tags" Target="../tags/tag19.xml"/><Relationship Id="rId10" Type="http://schemas.openxmlformats.org/officeDocument/2006/relationships/image" Target="../media/image1.emf"/><Relationship Id="rId4" Type="http://schemas.openxmlformats.org/officeDocument/2006/relationships/tags" Target="../tags/tag18.xml"/><Relationship Id="rId9"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2.xml"/><Relationship Id="rId7" Type="http://schemas.openxmlformats.org/officeDocument/2006/relationships/image" Target="../media/image10.png"/><Relationship Id="rId2" Type="http://schemas.openxmlformats.org/officeDocument/2006/relationships/tags" Target="../tags/tag21.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3.xml"/><Relationship Id="rId10" Type="http://schemas.openxmlformats.org/officeDocument/2006/relationships/image" Target="../media/image14.png"/><Relationship Id="rId4" Type="http://schemas.openxmlformats.org/officeDocument/2006/relationships/slideLayout" Target="../slideLayouts/slideLayout2.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tags" Target="../tags/tag26.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tags" Target="../tags/tag25.xml"/><Relationship Id="rId1" Type="http://schemas.openxmlformats.org/officeDocument/2006/relationships/vmlDrawing" Target="../drawings/vmlDrawing11.vml"/><Relationship Id="rId6" Type="http://schemas.openxmlformats.org/officeDocument/2006/relationships/image" Target="../media/image1.emf"/><Relationship Id="rId11" Type="http://schemas.openxmlformats.org/officeDocument/2006/relationships/image" Target="../media/image19.png"/><Relationship Id="rId5" Type="http://schemas.openxmlformats.org/officeDocument/2006/relationships/oleObject" Target="../embeddings/oleObject11.bin"/><Relationship Id="rId10" Type="http://schemas.openxmlformats.org/officeDocument/2006/relationships/image" Target="../media/image18.png"/><Relationship Id="rId4" Type="http://schemas.openxmlformats.org/officeDocument/2006/relationships/slideLayout" Target="../slideLayouts/slideLayout2.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4.vml"/><Relationship Id="rId6" Type="http://schemas.openxmlformats.org/officeDocument/2006/relationships/oleObject" Target="../embeddings/oleObject14.bin"/><Relationship Id="rId11" Type="http://schemas.openxmlformats.org/officeDocument/2006/relationships/image" Target="../media/image28.png"/><Relationship Id="rId5" Type="http://schemas.openxmlformats.org/officeDocument/2006/relationships/notesSlide" Target="../notesSlides/notesSlide6.xml"/><Relationship Id="rId10" Type="http://schemas.openxmlformats.org/officeDocument/2006/relationships/image" Target="../media/image27.png"/><Relationship Id="rId4" Type="http://schemas.openxmlformats.org/officeDocument/2006/relationships/slideLayout" Target="../slideLayouts/slideLayout2.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tags" Target="../tags/tag34.xml"/><Relationship Id="rId7" Type="http://schemas.openxmlformats.org/officeDocument/2006/relationships/image" Target="../media/image1.emf"/><Relationship Id="rId12" Type="http://schemas.openxmlformats.org/officeDocument/2006/relationships/image" Target="../media/image33.png"/><Relationship Id="rId2" Type="http://schemas.openxmlformats.org/officeDocument/2006/relationships/tags" Target="../tags/tag33.xml"/><Relationship Id="rId1" Type="http://schemas.openxmlformats.org/officeDocument/2006/relationships/vmlDrawing" Target="../drawings/vmlDrawing15.vml"/><Relationship Id="rId6" Type="http://schemas.openxmlformats.org/officeDocument/2006/relationships/oleObject" Target="../embeddings/oleObject15.bin"/><Relationship Id="rId11" Type="http://schemas.openxmlformats.org/officeDocument/2006/relationships/image" Target="../media/image32.png"/><Relationship Id="rId5" Type="http://schemas.openxmlformats.org/officeDocument/2006/relationships/notesSlide" Target="../notesSlides/notesSlide7.xml"/><Relationship Id="rId10" Type="http://schemas.openxmlformats.org/officeDocument/2006/relationships/image" Target="../media/image31.tiff"/><Relationship Id="rId4" Type="http://schemas.openxmlformats.org/officeDocument/2006/relationships/slideLayout" Target="../slideLayouts/slideLayout2.xml"/><Relationship Id="rId9" Type="http://schemas.openxmlformats.org/officeDocument/2006/relationships/image" Target="../media/image30.jpeg"/><Relationship Id="rId14" Type="http://schemas.openxmlformats.org/officeDocument/2006/relationships/image" Target="../media/image3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36282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6" imgW="631" imgH="631" progId="TCLayout.ActiveDocument.1">
                  <p:embed/>
                </p:oleObj>
              </mc:Choice>
              <mc:Fallback>
                <p:oleObj name="think-cell Slide" r:id="rId6" imgW="631" imgH="631"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62D85E-7179-4BC0-88D8-11D4118C6B8A}"/>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200" dirty="0">
              <a:latin typeface="Arial" panose="020B0604020202020204" pitchFamily="34" charset="0"/>
              <a:ea typeface="+mj-ea"/>
              <a:cs typeface="+mj-cs"/>
              <a:sym typeface="Arial" panose="020B0604020202020204" pitchFamily="34" charset="0"/>
            </a:endParaRPr>
          </a:p>
        </p:txBody>
      </p:sp>
      <p:sp>
        <p:nvSpPr>
          <p:cNvPr id="8" name="textruta 7">
            <a:extLst>
              <a:ext uri="{FF2B5EF4-FFF2-40B4-BE49-F238E27FC236}">
                <a16:creationId xmlns:a16="http://schemas.microsoft.com/office/drawing/2014/main" id="{47EB4E41-16D0-415D-A957-BEACF9F0B9FB}"/>
              </a:ext>
            </a:extLst>
          </p:cNvPr>
          <p:cNvSpPr txBox="1"/>
          <p:nvPr/>
        </p:nvSpPr>
        <p:spPr>
          <a:xfrm>
            <a:off x="542940" y="427908"/>
            <a:ext cx="6731462" cy="2308324"/>
          </a:xfrm>
          <a:prstGeom prst="rect">
            <a:avLst/>
          </a:prstGeom>
          <a:noFill/>
        </p:spPr>
        <p:txBody>
          <a:bodyPr wrap="square" lIns="91440" tIns="45720" rIns="91440" bIns="45720" rtlCol="0" anchor="t">
            <a:spAutoFit/>
          </a:bodyPr>
          <a:lstStyle/>
          <a:p>
            <a:r>
              <a:rPr lang="sv-SE" sz="3200" b="1" dirty="0">
                <a:solidFill>
                  <a:schemeClr val="tx2"/>
                </a:solidFill>
                <a:latin typeface="Arial"/>
                <a:ea typeface="Stockholm Type Regular" charset="0"/>
                <a:cs typeface="Arial"/>
              </a:rPr>
              <a:t>Vad är öppna data, och hur rör det mig?</a:t>
            </a:r>
          </a:p>
          <a:p>
            <a:endParaRPr lang="sv-SE" sz="2000" b="1" dirty="0">
              <a:solidFill>
                <a:schemeClr val="tx2"/>
              </a:solidFill>
              <a:latin typeface="Arial" panose="020B0604020202020204" pitchFamily="34" charset="0"/>
              <a:ea typeface="Stockholm Type Regular" charset="0"/>
              <a:cs typeface="Arial" panose="020B0604020202020204" pitchFamily="34" charset="0"/>
            </a:endParaRPr>
          </a:p>
          <a:p>
            <a:r>
              <a:rPr lang="sv-SE" sz="2000" b="1" dirty="0">
                <a:solidFill>
                  <a:schemeClr val="tx2"/>
                </a:solidFill>
                <a:latin typeface="Arial"/>
                <a:ea typeface="Stockholm Type Regular" charset="0"/>
                <a:cs typeface="Arial"/>
              </a:rPr>
              <a:t>ÖDIS - Ökad användning av öppna data i Stockholmsregionen</a:t>
            </a:r>
            <a:endParaRPr lang="sv-SE" sz="1400" b="1" dirty="0">
              <a:solidFill>
                <a:schemeClr val="tx2"/>
              </a:solidFill>
              <a:latin typeface="Arial"/>
              <a:ea typeface="Stockholm Type Regular" charset="0"/>
              <a:cs typeface="Arial"/>
            </a:endParaRPr>
          </a:p>
          <a:p>
            <a:endParaRPr lang="sv-SE" sz="2000" b="1" dirty="0">
              <a:solidFill>
                <a:schemeClr val="tx2"/>
              </a:solidFill>
              <a:latin typeface="Arial" panose="020B0604020202020204" pitchFamily="34" charset="0"/>
              <a:ea typeface="Stockholm Type Regular" charset="0"/>
              <a:cs typeface="Arial" panose="020B0604020202020204" pitchFamily="34" charset="0"/>
            </a:endParaRPr>
          </a:p>
        </p:txBody>
      </p:sp>
    </p:spTree>
    <p:extLst>
      <p:ext uri="{BB962C8B-B14F-4D97-AF65-F5344CB8AC3E}">
        <p14:creationId xmlns:p14="http://schemas.microsoft.com/office/powerpoint/2010/main" val="273755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BA764CD-6AA9-4865-B20F-A445C5BF8330}"/>
              </a:ext>
            </a:extLst>
          </p:cNvPr>
          <p:cNvGraphicFramePr>
            <a:graphicFrameLocks noChangeAspect="1"/>
          </p:cNvGraphicFramePr>
          <p:nvPr>
            <p:custDataLst>
              <p:tags r:id="rId2"/>
            </p:custDataLst>
            <p:extLst>
              <p:ext uri="{D42A27DB-BD31-4B8C-83A1-F6EECF244321}">
                <p14:modId xmlns:p14="http://schemas.microsoft.com/office/powerpoint/2010/main" val="955253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526" imgH="526" progId="TCLayout.ActiveDocument.1">
                  <p:embed/>
                </p:oleObj>
              </mc:Choice>
              <mc:Fallback>
                <p:oleObj name="think-cell Slide" r:id="rId5" imgW="526" imgH="526" progId="TCLayout.ActiveDocument.1">
                  <p:embed/>
                  <p:pic>
                    <p:nvPicPr>
                      <p:cNvPr id="4" name="Objekt 3" hidden="1">
                        <a:extLst>
                          <a:ext uri="{FF2B5EF4-FFF2-40B4-BE49-F238E27FC236}">
                            <a16:creationId xmlns:a16="http://schemas.microsoft.com/office/drawing/2014/main" id="{ABA764CD-6AA9-4865-B20F-A445C5BF83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74367924-84C9-4549-B325-FD969FD76D69}"/>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dirty="0">
              <a:latin typeface="Arial" panose="020B0604020202020204" pitchFamily="34" charset="0"/>
              <a:ea typeface="+mj-ea"/>
              <a:cs typeface="+mj-cs"/>
              <a:sym typeface="Arial" panose="020B0604020202020204" pitchFamily="34" charset="0"/>
            </a:endParaRPr>
          </a:p>
        </p:txBody>
      </p:sp>
      <p:sp>
        <p:nvSpPr>
          <p:cNvPr id="5" name="Rektangel 4">
            <a:extLst>
              <a:ext uri="{FF2B5EF4-FFF2-40B4-BE49-F238E27FC236}">
                <a16:creationId xmlns:a16="http://schemas.microsoft.com/office/drawing/2014/main" id="{D9B57530-4918-7541-9F7E-DEB7D3172D7C}"/>
              </a:ext>
            </a:extLst>
          </p:cNvPr>
          <p:cNvSpPr/>
          <p:nvPr/>
        </p:nvSpPr>
        <p:spPr>
          <a:xfrm>
            <a:off x="609600" y="1542371"/>
            <a:ext cx="5416251" cy="831600"/>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t>Uppdrag</a:t>
            </a:r>
          </a:p>
          <a:p>
            <a:r>
              <a:rPr lang="sv-SE" sz="1600" dirty="0"/>
              <a:t>Samhällsservice/Tjäna medborgarna</a:t>
            </a:r>
          </a:p>
        </p:txBody>
      </p:sp>
      <p:sp>
        <p:nvSpPr>
          <p:cNvPr id="6" name="Rektangel 5">
            <a:extLst>
              <a:ext uri="{FF2B5EF4-FFF2-40B4-BE49-F238E27FC236}">
                <a16:creationId xmlns:a16="http://schemas.microsoft.com/office/drawing/2014/main" id="{EC1C4C25-8A42-C24F-8BBE-EB7E092CE823}"/>
              </a:ext>
            </a:extLst>
          </p:cNvPr>
          <p:cNvSpPr/>
          <p:nvPr/>
        </p:nvSpPr>
        <p:spPr>
          <a:xfrm>
            <a:off x="6166149" y="1542371"/>
            <a:ext cx="5416251" cy="831600"/>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dirty="0"/>
          </a:p>
          <a:p>
            <a:r>
              <a:rPr lang="sv-SE" sz="1600" b="1" dirty="0"/>
              <a:t>Uppdrag</a:t>
            </a:r>
          </a:p>
          <a:p>
            <a:r>
              <a:rPr lang="sv-SE" sz="1600" dirty="0"/>
              <a:t>Bedriva effektiv förvaltning, </a:t>
            </a:r>
          </a:p>
          <a:p>
            <a:r>
              <a:rPr lang="sv-SE" sz="1600" dirty="0"/>
              <a:t>Hushålla med skattemedel</a:t>
            </a:r>
          </a:p>
          <a:p>
            <a:endParaRPr lang="sv-SE" sz="1600" b="1" dirty="0"/>
          </a:p>
        </p:txBody>
      </p:sp>
      <p:sp>
        <p:nvSpPr>
          <p:cNvPr id="7" name="Rectangle 3">
            <a:extLst>
              <a:ext uri="{FF2B5EF4-FFF2-40B4-BE49-F238E27FC236}">
                <a16:creationId xmlns:a16="http://schemas.microsoft.com/office/drawing/2014/main" id="{3CAF6B94-1945-A447-96E3-AA011F1A5BFF}"/>
              </a:ext>
            </a:extLst>
          </p:cNvPr>
          <p:cNvSpPr/>
          <p:nvPr/>
        </p:nvSpPr>
        <p:spPr>
          <a:xfrm>
            <a:off x="609600" y="2872271"/>
            <a:ext cx="5416251" cy="30785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noAutofit/>
          </a:bodyPr>
          <a:lstStyle/>
          <a:p>
            <a:pPr marL="269875" indent="-269875">
              <a:buFont typeface="+mj-lt"/>
              <a:buAutoNum type="arabicPeriod"/>
            </a:pPr>
            <a:r>
              <a:rPr lang="sv-SE" sz="1300" b="1" dirty="0">
                <a:solidFill>
                  <a:schemeClr val="tx1"/>
                </a:solidFill>
              </a:rPr>
              <a:t>Ökad insyn</a:t>
            </a:r>
            <a:r>
              <a:rPr lang="sv-SE" sz="1300" dirty="0">
                <a:solidFill>
                  <a:schemeClr val="tx1"/>
                </a:solidFill>
              </a:rPr>
              <a:t> i den offentliga förvaltningen </a:t>
            </a:r>
          </a:p>
          <a:p>
            <a:pPr marL="452438" lvl="1" indent="-182563">
              <a:buFont typeface="Arial" panose="020B0604020202020204" pitchFamily="34" charset="0"/>
              <a:buChar char="•"/>
            </a:pPr>
            <a:r>
              <a:rPr lang="sv-SE" sz="1300" dirty="0">
                <a:solidFill>
                  <a:schemeClr val="tx1"/>
                </a:solidFill>
              </a:rPr>
              <a:t>Vilket ger ett ökat förtroende hos medborgarna</a:t>
            </a:r>
          </a:p>
          <a:p>
            <a:pPr marL="269875" indent="-269875">
              <a:buFont typeface="+mj-lt"/>
              <a:buAutoNum type="arabicPeriod"/>
            </a:pPr>
            <a:r>
              <a:rPr lang="sv-SE" sz="1300" b="1" dirty="0">
                <a:solidFill>
                  <a:schemeClr val="tx1"/>
                </a:solidFill>
              </a:rPr>
              <a:t>Ökat deltagandet </a:t>
            </a:r>
            <a:r>
              <a:rPr lang="sv-SE" sz="1300" dirty="0">
                <a:solidFill>
                  <a:schemeClr val="tx1"/>
                </a:solidFill>
              </a:rPr>
              <a:t>i den demokratiska processen</a:t>
            </a:r>
          </a:p>
          <a:p>
            <a:pPr marL="452438" lvl="1" indent="-182563">
              <a:buFont typeface="Arial" panose="020B0604020202020204" pitchFamily="34" charset="0"/>
              <a:buChar char="•"/>
            </a:pPr>
            <a:r>
              <a:rPr lang="sv-SE" sz="1300" dirty="0">
                <a:solidFill>
                  <a:schemeClr val="tx1"/>
                </a:solidFill>
              </a:rPr>
              <a:t>Ökad transparens ger medborgarna mer information och bidrar till känslan av delaktighet</a:t>
            </a:r>
          </a:p>
          <a:p>
            <a:pPr marL="269875" indent="-269875">
              <a:buFont typeface="+mj-lt"/>
              <a:buAutoNum type="arabicPeriod"/>
            </a:pPr>
            <a:r>
              <a:rPr lang="sv-SE" sz="1300" b="1" dirty="0">
                <a:solidFill>
                  <a:schemeClr val="tx1"/>
                </a:solidFill>
              </a:rPr>
              <a:t>Ökad tillgänglighet </a:t>
            </a:r>
            <a:r>
              <a:rPr lang="sv-SE" sz="1300" dirty="0">
                <a:solidFill>
                  <a:schemeClr val="tx1"/>
                </a:solidFill>
              </a:rPr>
              <a:t>av data</a:t>
            </a:r>
          </a:p>
          <a:p>
            <a:pPr marL="452438" lvl="1" indent="-182563">
              <a:buFont typeface="Arial" panose="020B0604020202020204" pitchFamily="34" charset="0"/>
              <a:buChar char="•"/>
            </a:pPr>
            <a:r>
              <a:rPr lang="sv-SE" sz="1300" dirty="0">
                <a:solidFill>
                  <a:schemeClr val="tx1"/>
                </a:solidFill>
              </a:rPr>
              <a:t>Skapar trygghet hos medborgaren att all information finns att nå på ett och samma ställe</a:t>
            </a:r>
          </a:p>
          <a:p>
            <a:pPr marL="269875" indent="-269875">
              <a:buFont typeface="+mj-lt"/>
              <a:buAutoNum type="arabicPeriod"/>
            </a:pPr>
            <a:r>
              <a:rPr lang="sv-SE" sz="1300" b="1" dirty="0">
                <a:solidFill>
                  <a:schemeClr val="tx1"/>
                </a:solidFill>
              </a:rPr>
              <a:t>Ökad medborgarservice </a:t>
            </a:r>
            <a:r>
              <a:rPr lang="sv-SE" sz="1300" dirty="0">
                <a:solidFill>
                  <a:schemeClr val="tx1"/>
                </a:solidFill>
              </a:rPr>
              <a:t>med innovation</a:t>
            </a:r>
          </a:p>
          <a:p>
            <a:pPr marL="452438" lvl="1" indent="-182563">
              <a:buFont typeface="Arial" panose="020B0604020202020204" pitchFamily="34" charset="0"/>
              <a:buChar char="•"/>
            </a:pPr>
            <a:r>
              <a:rPr lang="sv-SE" sz="1300" dirty="0">
                <a:solidFill>
                  <a:schemeClr val="tx1"/>
                </a:solidFill>
              </a:rPr>
              <a:t>Låt företagare använda befintlig data och skapa nya nyttor tex </a:t>
            </a:r>
            <a:r>
              <a:rPr lang="sv-SE" sz="1300" dirty="0" err="1">
                <a:solidFill>
                  <a:schemeClr val="tx1"/>
                </a:solidFill>
              </a:rPr>
              <a:t>appar</a:t>
            </a:r>
            <a:r>
              <a:rPr lang="sv-SE" sz="1300" dirty="0">
                <a:solidFill>
                  <a:schemeClr val="tx1"/>
                </a:solidFill>
              </a:rPr>
              <a:t> </a:t>
            </a:r>
          </a:p>
          <a:p>
            <a:pPr marL="269875" indent="-269875">
              <a:buFont typeface="+mj-lt"/>
              <a:buAutoNum type="arabicPeriod"/>
            </a:pPr>
            <a:r>
              <a:rPr lang="sv-SE" sz="1300" b="1" dirty="0">
                <a:solidFill>
                  <a:schemeClr val="tx1"/>
                </a:solidFill>
              </a:rPr>
              <a:t>Ökad nätverkseffekt</a:t>
            </a:r>
          </a:p>
          <a:p>
            <a:pPr marL="452438" lvl="1" indent="-182563">
              <a:buFont typeface="Arial" panose="020B0604020202020204" pitchFamily="34" charset="0"/>
              <a:buChar char="•"/>
            </a:pPr>
            <a:r>
              <a:rPr lang="sv-SE" sz="1300" dirty="0">
                <a:solidFill>
                  <a:schemeClr val="tx1"/>
                </a:solidFill>
              </a:rPr>
              <a:t>Ju fler datamängder som publiceras och länkas ihop ju fler och bättre tjänster och innovationer kan skapas</a:t>
            </a:r>
          </a:p>
        </p:txBody>
      </p:sp>
      <p:sp>
        <p:nvSpPr>
          <p:cNvPr id="13" name="Rektangel 12">
            <a:extLst>
              <a:ext uri="{FF2B5EF4-FFF2-40B4-BE49-F238E27FC236}">
                <a16:creationId xmlns:a16="http://schemas.microsoft.com/office/drawing/2014/main" id="{E95AC544-5474-9F46-8907-4161F91A792F}"/>
              </a:ext>
            </a:extLst>
          </p:cNvPr>
          <p:cNvSpPr/>
          <p:nvPr/>
        </p:nvSpPr>
        <p:spPr>
          <a:xfrm>
            <a:off x="609600" y="2368271"/>
            <a:ext cx="5416251"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Effekt av öppna data: </a:t>
            </a:r>
            <a:r>
              <a:rPr lang="sv-SE" sz="1400" b="1" dirty="0">
                <a:solidFill>
                  <a:schemeClr val="tx1"/>
                </a:solidFill>
              </a:rPr>
              <a:t>Ökat förtroende, service till medborgarna med innovation</a:t>
            </a:r>
          </a:p>
        </p:txBody>
      </p:sp>
      <p:sp>
        <p:nvSpPr>
          <p:cNvPr id="8" name="Rectangle 6">
            <a:extLst>
              <a:ext uri="{FF2B5EF4-FFF2-40B4-BE49-F238E27FC236}">
                <a16:creationId xmlns:a16="http://schemas.microsoft.com/office/drawing/2014/main" id="{655A28AC-B1EF-4843-8CA3-8804988B9738}"/>
              </a:ext>
            </a:extLst>
          </p:cNvPr>
          <p:cNvSpPr/>
          <p:nvPr/>
        </p:nvSpPr>
        <p:spPr>
          <a:xfrm>
            <a:off x="6166440" y="2872271"/>
            <a:ext cx="5415960" cy="30785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noAutofit/>
          </a:bodyPr>
          <a:lstStyle/>
          <a:p>
            <a:pPr marL="269875" indent="-269875">
              <a:buFont typeface="+mj-lt"/>
              <a:buAutoNum type="arabicPeriod"/>
            </a:pPr>
            <a:r>
              <a:rPr lang="sv-SE" sz="1200" b="1" dirty="0">
                <a:solidFill>
                  <a:schemeClr val="tx1"/>
                </a:solidFill>
              </a:rPr>
              <a:t>Bättre beslutsunderlag</a:t>
            </a:r>
          </a:p>
          <a:p>
            <a:pPr marL="452438" lvl="1" indent="-182563">
              <a:buFont typeface="Arial" panose="020B0604020202020204" pitchFamily="34" charset="0"/>
              <a:buChar char="•"/>
            </a:pPr>
            <a:r>
              <a:rPr lang="sv-SE" sz="1200" dirty="0">
                <a:solidFill>
                  <a:schemeClr val="tx1"/>
                </a:solidFill>
              </a:rPr>
              <a:t>Data får högre kvalitet </a:t>
            </a:r>
            <a:r>
              <a:rPr lang="sv-SE" sz="1200" dirty="0">
                <a:solidFill>
                  <a:schemeClr val="tx1"/>
                </a:solidFill>
                <a:sym typeface="Wingdings" panose="05000000000000000000" pitchFamily="2" charset="2"/>
              </a:rPr>
              <a:t>vilket ger högre kvalitet i analyser</a:t>
            </a:r>
            <a:endParaRPr lang="sv-SE" sz="1200" dirty="0">
              <a:solidFill>
                <a:schemeClr val="tx1"/>
              </a:solidFill>
            </a:endParaRPr>
          </a:p>
          <a:p>
            <a:pPr marL="269875" indent="-269875">
              <a:buFont typeface="+mj-lt"/>
              <a:buAutoNum type="arabicPeriod"/>
            </a:pPr>
            <a:r>
              <a:rPr lang="sv-SE" sz="1200" b="1" dirty="0">
                <a:solidFill>
                  <a:schemeClr val="tx1"/>
                </a:solidFill>
              </a:rPr>
              <a:t>Besparingar och tidseffektivisering </a:t>
            </a:r>
            <a:r>
              <a:rPr lang="sv-SE" sz="1200" dirty="0">
                <a:solidFill>
                  <a:schemeClr val="tx1"/>
                </a:solidFill>
              </a:rPr>
              <a:t>i många led</a:t>
            </a:r>
          </a:p>
          <a:p>
            <a:pPr marL="452438" lvl="1" indent="-182563">
              <a:buFont typeface="Arial" panose="020B0604020202020204" pitchFamily="34" charset="0"/>
              <a:buChar char="•"/>
            </a:pPr>
            <a:r>
              <a:rPr lang="sv-SE" sz="1200" dirty="0">
                <a:solidFill>
                  <a:schemeClr val="tx1"/>
                </a:solidFill>
              </a:rPr>
              <a:t>Data uppdateras vid källan istället för i lokala kopior</a:t>
            </a:r>
          </a:p>
          <a:p>
            <a:pPr marL="452438" lvl="1" indent="-182563">
              <a:buFont typeface="Arial" panose="020B0604020202020204" pitchFamily="34" charset="0"/>
              <a:buChar char="•"/>
            </a:pPr>
            <a:r>
              <a:rPr lang="sv-SE" sz="1200" dirty="0">
                <a:solidFill>
                  <a:schemeClr val="tx1"/>
                </a:solidFill>
              </a:rPr>
              <a:t>Minskad arbetstid för att söka, tvätta och skapa ny data (som redan fanns)</a:t>
            </a:r>
          </a:p>
          <a:p>
            <a:pPr marL="452438" lvl="1" indent="-182563">
              <a:buFont typeface="Arial" panose="020B0604020202020204" pitchFamily="34" charset="0"/>
              <a:buChar char="•"/>
            </a:pPr>
            <a:r>
              <a:rPr lang="sv-SE" sz="1200" dirty="0">
                <a:solidFill>
                  <a:schemeClr val="tx1"/>
                </a:solidFill>
              </a:rPr>
              <a:t>Minskad administration för att hantera Externa förfrågningar</a:t>
            </a:r>
          </a:p>
          <a:p>
            <a:pPr marL="269875" indent="-269875">
              <a:buFont typeface="+mj-lt"/>
              <a:buAutoNum type="arabicPeriod"/>
            </a:pPr>
            <a:r>
              <a:rPr lang="sv-SE" sz="1200" b="1" dirty="0">
                <a:solidFill>
                  <a:schemeClr val="tx1"/>
                </a:solidFill>
              </a:rPr>
              <a:t>Bättre struktur </a:t>
            </a:r>
            <a:r>
              <a:rPr lang="sv-SE" sz="1200" dirty="0">
                <a:solidFill>
                  <a:schemeClr val="tx1"/>
                </a:solidFill>
              </a:rPr>
              <a:t>– Ordning och reda</a:t>
            </a:r>
          </a:p>
          <a:p>
            <a:pPr marL="452438" lvl="1" indent="-182563">
              <a:buFont typeface="Arial" panose="020B0604020202020204" pitchFamily="34" charset="0"/>
              <a:buChar char="•"/>
            </a:pPr>
            <a:r>
              <a:rPr lang="sv-SE" sz="1200" dirty="0">
                <a:solidFill>
                  <a:schemeClr val="tx1"/>
                </a:solidFill>
              </a:rPr>
              <a:t>Överblick över tillgänglig data</a:t>
            </a:r>
          </a:p>
          <a:p>
            <a:pPr marL="452438" lvl="1" indent="-182563">
              <a:buFont typeface="Arial" panose="020B0604020202020204" pitchFamily="34" charset="0"/>
              <a:buChar char="•"/>
            </a:pPr>
            <a:r>
              <a:rPr lang="sv-SE" sz="1200" dirty="0">
                <a:solidFill>
                  <a:schemeClr val="tx1"/>
                </a:solidFill>
              </a:rPr>
              <a:t>Underlättar det dagliga arbetet </a:t>
            </a:r>
            <a:r>
              <a:rPr lang="sv-SE" sz="1200" dirty="0" err="1">
                <a:solidFill>
                  <a:schemeClr val="tx1"/>
                </a:solidFill>
              </a:rPr>
              <a:t>m.h.a</a:t>
            </a:r>
            <a:r>
              <a:rPr lang="sv-SE" sz="1200" dirty="0">
                <a:solidFill>
                  <a:schemeClr val="tx1"/>
                </a:solidFill>
              </a:rPr>
              <a:t>. tillgänglig data</a:t>
            </a:r>
          </a:p>
          <a:p>
            <a:pPr marL="452438" lvl="1" indent="-182563">
              <a:buFont typeface="Arial" panose="020B0604020202020204" pitchFamily="34" charset="0"/>
              <a:buChar char="•"/>
            </a:pPr>
            <a:r>
              <a:rPr lang="sv-SE" sz="1200" dirty="0">
                <a:solidFill>
                  <a:schemeClr val="tx1"/>
                </a:solidFill>
                <a:sym typeface="Wingdings" panose="05000000000000000000" pitchFamily="2" charset="2"/>
              </a:rPr>
              <a:t>Bidrar till intern verksamhetseffektivisering</a:t>
            </a:r>
          </a:p>
          <a:p>
            <a:pPr marL="452438" lvl="1" indent="-182563">
              <a:buFont typeface="Arial" panose="020B0604020202020204" pitchFamily="34" charset="0"/>
              <a:buChar char="•"/>
            </a:pPr>
            <a:r>
              <a:rPr lang="sv-SE" sz="1200" dirty="0">
                <a:solidFill>
                  <a:schemeClr val="tx1"/>
                </a:solidFill>
              </a:rPr>
              <a:t>Data kan lättare försörja egna system (ex. Web GIS)</a:t>
            </a:r>
          </a:p>
          <a:p>
            <a:pPr marL="452438" lvl="1" indent="-182563">
              <a:buFont typeface="Arial" panose="020B0604020202020204" pitchFamily="34" charset="0"/>
              <a:buChar char="•"/>
            </a:pPr>
            <a:r>
              <a:rPr lang="sv-SE" sz="1200" dirty="0">
                <a:solidFill>
                  <a:schemeClr val="tx1"/>
                </a:solidFill>
              </a:rPr>
              <a:t>Bättre kravställning och uppföljning mot leverantörer</a:t>
            </a:r>
          </a:p>
          <a:p>
            <a:pPr marL="269875" indent="-269875">
              <a:buFont typeface="+mj-lt"/>
              <a:buAutoNum type="arabicPeriod"/>
            </a:pPr>
            <a:r>
              <a:rPr lang="sv-SE" sz="1200" b="1" dirty="0">
                <a:solidFill>
                  <a:schemeClr val="tx1"/>
                </a:solidFill>
              </a:rPr>
              <a:t>Minskat personberoende </a:t>
            </a:r>
            <a:r>
              <a:rPr lang="sv-SE" sz="1200" dirty="0">
                <a:solidFill>
                  <a:schemeClr val="tx1"/>
                </a:solidFill>
              </a:rPr>
              <a:t>inom kommunen</a:t>
            </a:r>
          </a:p>
          <a:p>
            <a:pPr marL="452438" lvl="1" indent="-182563">
              <a:buFont typeface="Arial" panose="020B0604020202020204" pitchFamily="34" charset="0"/>
              <a:buChar char="•"/>
            </a:pPr>
            <a:r>
              <a:rPr lang="sv-SE" sz="1200" dirty="0">
                <a:solidFill>
                  <a:schemeClr val="tx1"/>
                </a:solidFill>
              </a:rPr>
              <a:t>Mindre risk att arbete går förlorat och färre inlåsningseffekter</a:t>
            </a:r>
          </a:p>
          <a:p>
            <a:pPr marL="269875" indent="-269875">
              <a:buFont typeface="+mj-lt"/>
              <a:buAutoNum type="arabicPeriod"/>
            </a:pPr>
            <a:r>
              <a:rPr lang="sv-SE" sz="1200" b="1" dirty="0">
                <a:solidFill>
                  <a:schemeClr val="tx1"/>
                </a:solidFill>
              </a:rPr>
              <a:t>Realisering av digitaliseringsmål </a:t>
            </a:r>
          </a:p>
          <a:p>
            <a:pPr marL="342900" indent="-342900">
              <a:buFont typeface="Arial" panose="020B0604020202020204" pitchFamily="34" charset="0"/>
              <a:buChar char="•"/>
            </a:pPr>
            <a:endParaRPr lang="sv-SE" sz="1200" dirty="0">
              <a:solidFill>
                <a:schemeClr val="tx1"/>
              </a:solidFill>
            </a:endParaRPr>
          </a:p>
        </p:txBody>
      </p:sp>
      <p:sp>
        <p:nvSpPr>
          <p:cNvPr id="16" name="Rektangel 15">
            <a:extLst>
              <a:ext uri="{FF2B5EF4-FFF2-40B4-BE49-F238E27FC236}">
                <a16:creationId xmlns:a16="http://schemas.microsoft.com/office/drawing/2014/main" id="{1607E2A0-686E-AD4B-92EE-045ECB64E740}"/>
              </a:ext>
            </a:extLst>
          </p:cNvPr>
          <p:cNvSpPr/>
          <p:nvPr/>
        </p:nvSpPr>
        <p:spPr>
          <a:xfrm>
            <a:off x="6166149" y="2368271"/>
            <a:ext cx="5416251"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a:solidFill>
                  <a:schemeClr val="tx1"/>
                </a:solidFill>
              </a:rPr>
              <a:t>Effekt av Öppna data: </a:t>
            </a:r>
            <a:r>
              <a:rPr lang="sv-SE" sz="1400" b="1">
                <a:solidFill>
                  <a:schemeClr val="tx1"/>
                </a:solidFill>
              </a:rPr>
              <a:t>Effektivisering av arbetsflöden, besparingar, bättre struktur</a:t>
            </a:r>
          </a:p>
        </p:txBody>
      </p:sp>
      <p:pic>
        <p:nvPicPr>
          <p:cNvPr id="17" name="Bildobjekt 16">
            <a:extLst>
              <a:ext uri="{FF2B5EF4-FFF2-40B4-BE49-F238E27FC236}">
                <a16:creationId xmlns:a16="http://schemas.microsoft.com/office/drawing/2014/main" id="{965049FE-A3ED-EA41-8DF7-EC17449BC5CE}"/>
              </a:ext>
            </a:extLst>
          </p:cNvPr>
          <p:cNvPicPr>
            <a:picLocks noChangeAspect="1"/>
          </p:cNvPicPr>
          <p:nvPr/>
        </p:nvPicPr>
        <p:blipFill rotWithShape="1">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p:blipFill>
        <p:spPr>
          <a:xfrm>
            <a:off x="10197715" y="1694475"/>
            <a:ext cx="557966" cy="527392"/>
          </a:xfrm>
          <a:prstGeom prst="rect">
            <a:avLst/>
          </a:prstGeom>
        </p:spPr>
      </p:pic>
      <p:pic>
        <p:nvPicPr>
          <p:cNvPr id="12" name="Bildobjekt 11">
            <a:extLst>
              <a:ext uri="{FF2B5EF4-FFF2-40B4-BE49-F238E27FC236}">
                <a16:creationId xmlns:a16="http://schemas.microsoft.com/office/drawing/2014/main" id="{BF500C7B-736C-B64B-97DB-CCF326E33D9D}"/>
              </a:ext>
            </a:extLst>
          </p:cNvPr>
          <p:cNvPicPr>
            <a:picLocks noChangeAspect="1"/>
          </p:cNvPicPr>
          <p:nvPr/>
        </p:nvPicPr>
        <p:blipFill rotWithShape="1">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p:blipFill>
        <p:spPr>
          <a:xfrm>
            <a:off x="10870899" y="1688737"/>
            <a:ext cx="565903" cy="538869"/>
          </a:xfrm>
          <a:prstGeom prst="rect">
            <a:avLst/>
          </a:prstGeom>
        </p:spPr>
      </p:pic>
      <p:pic>
        <p:nvPicPr>
          <p:cNvPr id="20" name="Picture 19">
            <a:extLst>
              <a:ext uri="{FF2B5EF4-FFF2-40B4-BE49-F238E27FC236}">
                <a16:creationId xmlns:a16="http://schemas.microsoft.com/office/drawing/2014/main" id="{4ABBFB85-022B-4829-B1CE-EC3A11CF9EFA}"/>
              </a:ext>
            </a:extLst>
          </p:cNvPr>
          <p:cNvPicPr>
            <a:picLocks noChangeAspect="1"/>
          </p:cNvPicPr>
          <p:nvPr/>
        </p:nvPicPr>
        <p:blipFill>
          <a:blip r:embed="rId9" cstate="email">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4334911" y="1692972"/>
            <a:ext cx="1487553" cy="530398"/>
          </a:xfrm>
          <a:prstGeom prst="rect">
            <a:avLst/>
          </a:prstGeom>
        </p:spPr>
      </p:pic>
      <p:sp>
        <p:nvSpPr>
          <p:cNvPr id="21" name="Title 20">
            <a:extLst>
              <a:ext uri="{FF2B5EF4-FFF2-40B4-BE49-F238E27FC236}">
                <a16:creationId xmlns:a16="http://schemas.microsoft.com/office/drawing/2014/main" id="{D98FDF4C-AB15-4F68-99E6-A095B73A2EA7}"/>
              </a:ext>
            </a:extLst>
          </p:cNvPr>
          <p:cNvSpPr>
            <a:spLocks noGrp="1"/>
          </p:cNvSpPr>
          <p:nvPr>
            <p:ph type="title"/>
          </p:nvPr>
        </p:nvSpPr>
        <p:spPr/>
        <p:txBody>
          <a:bodyPr/>
          <a:lstStyle/>
          <a:p>
            <a:r>
              <a:rPr lang="sv-SE" dirty="0"/>
              <a:t>Det finns många interna vinster för kommunen med att publicera öppna data</a:t>
            </a:r>
            <a:endParaRPr lang="en-US" dirty="0"/>
          </a:p>
        </p:txBody>
      </p:sp>
    </p:spTree>
    <p:extLst>
      <p:ext uri="{BB962C8B-B14F-4D97-AF65-F5344CB8AC3E}">
        <p14:creationId xmlns:p14="http://schemas.microsoft.com/office/powerpoint/2010/main" val="141737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6F96ED0-9671-4466-9A66-5B18FDB2715E}"/>
              </a:ext>
            </a:extLst>
          </p:cNvPr>
          <p:cNvGraphicFramePr>
            <a:graphicFrameLocks noChangeAspect="1"/>
          </p:cNvGraphicFramePr>
          <p:nvPr>
            <p:custDataLst>
              <p:tags r:id="rId2"/>
            </p:custDataLst>
            <p:extLst>
              <p:ext uri="{D42A27DB-BD31-4B8C-83A1-F6EECF244321}">
                <p14:modId xmlns:p14="http://schemas.microsoft.com/office/powerpoint/2010/main" val="1786574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526" imgH="526" progId="TCLayout.ActiveDocument.1">
                  <p:embed/>
                </p:oleObj>
              </mc:Choice>
              <mc:Fallback>
                <p:oleObj name="think-cell Slide" r:id="rId5" imgW="526" imgH="526" progId="TCLayout.ActiveDocument.1">
                  <p:embed/>
                  <p:pic>
                    <p:nvPicPr>
                      <p:cNvPr id="8" name="Objekt 7" hidden="1">
                        <a:extLst>
                          <a:ext uri="{FF2B5EF4-FFF2-40B4-BE49-F238E27FC236}">
                            <a16:creationId xmlns:a16="http://schemas.microsoft.com/office/drawing/2014/main" id="{F6F96ED0-9671-4466-9A66-5B18FDB271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5794284C-2E70-4CB3-A2DC-CD9402E9B07C}"/>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dirty="0">
              <a:latin typeface="Arial" panose="020B0604020202020204" pitchFamily="34" charset="0"/>
              <a:ea typeface="+mj-ea"/>
              <a:cs typeface="+mj-cs"/>
              <a:sym typeface="Arial" panose="020B0604020202020204" pitchFamily="34" charset="0"/>
            </a:endParaRPr>
          </a:p>
        </p:txBody>
      </p:sp>
      <p:grpSp>
        <p:nvGrpSpPr>
          <p:cNvPr id="3" name="Grupp 2">
            <a:extLst>
              <a:ext uri="{FF2B5EF4-FFF2-40B4-BE49-F238E27FC236}">
                <a16:creationId xmlns:a16="http://schemas.microsoft.com/office/drawing/2014/main" id="{025C0660-50BB-7148-9071-9B4E0C33F3F7}"/>
              </a:ext>
            </a:extLst>
          </p:cNvPr>
          <p:cNvGrpSpPr/>
          <p:nvPr/>
        </p:nvGrpSpPr>
        <p:grpSpPr>
          <a:xfrm>
            <a:off x="5668418" y="1542371"/>
            <a:ext cx="5913982" cy="4435419"/>
            <a:chOff x="4943873" y="1576748"/>
            <a:chExt cx="6317832" cy="4738302"/>
          </a:xfrm>
        </p:grpSpPr>
        <p:pic>
          <p:nvPicPr>
            <p:cNvPr id="12" name="Bildobjekt 11">
              <a:extLst>
                <a:ext uri="{FF2B5EF4-FFF2-40B4-BE49-F238E27FC236}">
                  <a16:creationId xmlns:a16="http://schemas.microsoft.com/office/drawing/2014/main" id="{C720FAA2-0A97-104B-9B2B-00044E0A0C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6200000">
              <a:off x="5786503" y="1036999"/>
              <a:ext cx="4435421" cy="6120682"/>
            </a:xfrm>
            <a:prstGeom prst="rect">
              <a:avLst/>
            </a:prstGeom>
          </p:spPr>
        </p:pic>
        <p:sp>
          <p:nvSpPr>
            <p:cNvPr id="6" name="textruta 5">
              <a:extLst>
                <a:ext uri="{FF2B5EF4-FFF2-40B4-BE49-F238E27FC236}">
                  <a16:creationId xmlns:a16="http://schemas.microsoft.com/office/drawing/2014/main" id="{D84C3F01-D3E4-7344-A48F-B295D24431FB}"/>
                </a:ext>
              </a:extLst>
            </p:cNvPr>
            <p:cNvSpPr txBox="1"/>
            <p:nvPr/>
          </p:nvSpPr>
          <p:spPr>
            <a:xfrm>
              <a:off x="5001813" y="1576748"/>
              <a:ext cx="3142721" cy="328794"/>
            </a:xfrm>
            <a:prstGeom prst="rect">
              <a:avLst/>
            </a:prstGeom>
            <a:noFill/>
          </p:spPr>
          <p:txBody>
            <a:bodyPr wrap="none" rtlCol="0">
              <a:spAutoFit/>
            </a:bodyPr>
            <a:lstStyle/>
            <a:p>
              <a:r>
                <a:rPr lang="sv-SE" sz="1400">
                  <a:solidFill>
                    <a:schemeClr val="bg1">
                      <a:lumMod val="50000"/>
                    </a:schemeClr>
                  </a:solidFill>
                </a:rPr>
                <a:t>Figur: OECD </a:t>
              </a:r>
              <a:r>
                <a:rPr lang="sv-SE" sz="1400" err="1">
                  <a:solidFill>
                    <a:schemeClr val="bg1">
                      <a:lumMod val="50000"/>
                    </a:schemeClr>
                  </a:solidFill>
                </a:rPr>
                <a:t>OURdata</a:t>
              </a:r>
              <a:r>
                <a:rPr lang="sv-SE" sz="1400">
                  <a:solidFill>
                    <a:schemeClr val="bg1">
                      <a:lumMod val="50000"/>
                    </a:schemeClr>
                  </a:solidFill>
                </a:rPr>
                <a:t> Index 2019</a:t>
              </a:r>
            </a:p>
          </p:txBody>
        </p:sp>
        <p:pic>
          <p:nvPicPr>
            <p:cNvPr id="11" name="Bildobjekt 10">
              <a:extLst>
                <a:ext uri="{FF2B5EF4-FFF2-40B4-BE49-F238E27FC236}">
                  <a16:creationId xmlns:a16="http://schemas.microsoft.com/office/drawing/2014/main" id="{2CBFE44E-3028-8E4D-8EC8-0DEC2A4A803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00056" y="2062206"/>
              <a:ext cx="4318000" cy="241300"/>
            </a:xfrm>
            <a:prstGeom prst="rect">
              <a:avLst/>
            </a:prstGeom>
          </p:spPr>
        </p:pic>
        <p:sp>
          <p:nvSpPr>
            <p:cNvPr id="13" name="textruta 12">
              <a:extLst>
                <a:ext uri="{FF2B5EF4-FFF2-40B4-BE49-F238E27FC236}">
                  <a16:creationId xmlns:a16="http://schemas.microsoft.com/office/drawing/2014/main" id="{7E15E0F9-AD93-3C4B-A0B1-0C42A123D826}"/>
                </a:ext>
              </a:extLst>
            </p:cNvPr>
            <p:cNvSpPr txBox="1"/>
            <p:nvPr/>
          </p:nvSpPr>
          <p:spPr>
            <a:xfrm>
              <a:off x="10829656" y="1894226"/>
              <a:ext cx="432049" cy="295915"/>
            </a:xfrm>
            <a:prstGeom prst="rect">
              <a:avLst/>
            </a:prstGeom>
            <a:solidFill>
              <a:schemeClr val="bg1"/>
            </a:solidFill>
          </p:spPr>
          <p:txBody>
            <a:bodyPr wrap="square" rtlCol="0">
              <a:spAutoFit/>
            </a:bodyPr>
            <a:lstStyle/>
            <a:p>
              <a:r>
                <a:rPr lang="sv-SE" sz="1200">
                  <a:solidFill>
                    <a:schemeClr val="bg1">
                      <a:lumMod val="50000"/>
                    </a:schemeClr>
                  </a:solidFill>
                </a:rPr>
                <a:t>1,0</a:t>
              </a:r>
              <a:endParaRPr lang="sv-SE">
                <a:solidFill>
                  <a:schemeClr val="bg1">
                    <a:lumMod val="50000"/>
                  </a:schemeClr>
                </a:solidFill>
              </a:endParaRPr>
            </a:p>
          </p:txBody>
        </p:sp>
        <p:sp>
          <p:nvSpPr>
            <p:cNvPr id="18" name="textruta 17">
              <a:extLst>
                <a:ext uri="{FF2B5EF4-FFF2-40B4-BE49-F238E27FC236}">
                  <a16:creationId xmlns:a16="http://schemas.microsoft.com/office/drawing/2014/main" id="{7ECDA8B4-B191-7440-A807-E728503CFBCB}"/>
                </a:ext>
              </a:extLst>
            </p:cNvPr>
            <p:cNvSpPr txBox="1"/>
            <p:nvPr/>
          </p:nvSpPr>
          <p:spPr>
            <a:xfrm>
              <a:off x="10829656" y="2225009"/>
              <a:ext cx="432049" cy="295915"/>
            </a:xfrm>
            <a:prstGeom prst="rect">
              <a:avLst/>
            </a:prstGeom>
            <a:solidFill>
              <a:schemeClr val="bg1"/>
            </a:solidFill>
          </p:spPr>
          <p:txBody>
            <a:bodyPr wrap="square" rtlCol="0">
              <a:spAutoFit/>
            </a:bodyPr>
            <a:lstStyle/>
            <a:p>
              <a:r>
                <a:rPr lang="sv-SE" sz="1200">
                  <a:solidFill>
                    <a:schemeClr val="bg1">
                      <a:lumMod val="50000"/>
                    </a:schemeClr>
                  </a:solidFill>
                </a:rPr>
                <a:t>0,9</a:t>
              </a:r>
              <a:endParaRPr lang="sv-SE">
                <a:solidFill>
                  <a:schemeClr val="bg1">
                    <a:lumMod val="50000"/>
                  </a:schemeClr>
                </a:solidFill>
              </a:endParaRPr>
            </a:p>
          </p:txBody>
        </p:sp>
        <p:sp>
          <p:nvSpPr>
            <p:cNvPr id="20" name="textruta 19">
              <a:extLst>
                <a:ext uri="{FF2B5EF4-FFF2-40B4-BE49-F238E27FC236}">
                  <a16:creationId xmlns:a16="http://schemas.microsoft.com/office/drawing/2014/main" id="{7D098332-CA40-B141-989C-8BB330A963C1}"/>
                </a:ext>
              </a:extLst>
            </p:cNvPr>
            <p:cNvSpPr txBox="1"/>
            <p:nvPr/>
          </p:nvSpPr>
          <p:spPr>
            <a:xfrm>
              <a:off x="10829656" y="2555792"/>
              <a:ext cx="432049" cy="295915"/>
            </a:xfrm>
            <a:prstGeom prst="rect">
              <a:avLst/>
            </a:prstGeom>
            <a:solidFill>
              <a:schemeClr val="bg1"/>
            </a:solidFill>
          </p:spPr>
          <p:txBody>
            <a:bodyPr wrap="square" rtlCol="0">
              <a:spAutoFit/>
            </a:bodyPr>
            <a:lstStyle/>
            <a:p>
              <a:r>
                <a:rPr lang="sv-SE" sz="1200">
                  <a:solidFill>
                    <a:schemeClr val="bg1">
                      <a:lumMod val="50000"/>
                    </a:schemeClr>
                  </a:solidFill>
                </a:rPr>
                <a:t>0,8</a:t>
              </a:r>
              <a:endParaRPr lang="sv-SE">
                <a:solidFill>
                  <a:schemeClr val="bg1">
                    <a:lumMod val="50000"/>
                  </a:schemeClr>
                </a:solidFill>
              </a:endParaRPr>
            </a:p>
          </p:txBody>
        </p:sp>
        <p:sp>
          <p:nvSpPr>
            <p:cNvPr id="22" name="textruta 21">
              <a:extLst>
                <a:ext uri="{FF2B5EF4-FFF2-40B4-BE49-F238E27FC236}">
                  <a16:creationId xmlns:a16="http://schemas.microsoft.com/office/drawing/2014/main" id="{02C7A459-2733-D443-BB72-492B94D01C78}"/>
                </a:ext>
              </a:extLst>
            </p:cNvPr>
            <p:cNvSpPr txBox="1"/>
            <p:nvPr/>
          </p:nvSpPr>
          <p:spPr>
            <a:xfrm>
              <a:off x="10829656" y="2886575"/>
              <a:ext cx="432049" cy="295915"/>
            </a:xfrm>
            <a:prstGeom prst="rect">
              <a:avLst/>
            </a:prstGeom>
            <a:solidFill>
              <a:schemeClr val="bg1"/>
            </a:solidFill>
          </p:spPr>
          <p:txBody>
            <a:bodyPr wrap="square" rtlCol="0">
              <a:spAutoFit/>
            </a:bodyPr>
            <a:lstStyle/>
            <a:p>
              <a:r>
                <a:rPr lang="sv-SE" sz="1200">
                  <a:solidFill>
                    <a:schemeClr val="bg1">
                      <a:lumMod val="50000"/>
                    </a:schemeClr>
                  </a:solidFill>
                </a:rPr>
                <a:t>0,7</a:t>
              </a:r>
              <a:endParaRPr lang="sv-SE">
                <a:solidFill>
                  <a:schemeClr val="bg1">
                    <a:lumMod val="50000"/>
                  </a:schemeClr>
                </a:solidFill>
              </a:endParaRPr>
            </a:p>
          </p:txBody>
        </p:sp>
        <p:sp>
          <p:nvSpPr>
            <p:cNvPr id="24" name="textruta 23">
              <a:extLst>
                <a:ext uri="{FF2B5EF4-FFF2-40B4-BE49-F238E27FC236}">
                  <a16:creationId xmlns:a16="http://schemas.microsoft.com/office/drawing/2014/main" id="{80646903-580D-344F-958E-3DECE1D69E85}"/>
                </a:ext>
              </a:extLst>
            </p:cNvPr>
            <p:cNvSpPr txBox="1"/>
            <p:nvPr/>
          </p:nvSpPr>
          <p:spPr>
            <a:xfrm>
              <a:off x="10829656" y="3217357"/>
              <a:ext cx="432049" cy="295915"/>
            </a:xfrm>
            <a:prstGeom prst="rect">
              <a:avLst/>
            </a:prstGeom>
            <a:solidFill>
              <a:schemeClr val="bg1"/>
            </a:solidFill>
          </p:spPr>
          <p:txBody>
            <a:bodyPr wrap="square" rtlCol="0">
              <a:spAutoFit/>
            </a:bodyPr>
            <a:lstStyle/>
            <a:p>
              <a:r>
                <a:rPr lang="sv-SE" sz="1200">
                  <a:solidFill>
                    <a:schemeClr val="bg1">
                      <a:lumMod val="50000"/>
                    </a:schemeClr>
                  </a:solidFill>
                </a:rPr>
                <a:t>0,6</a:t>
              </a:r>
              <a:endParaRPr lang="sv-SE">
                <a:solidFill>
                  <a:schemeClr val="bg1">
                    <a:lumMod val="50000"/>
                  </a:schemeClr>
                </a:solidFill>
              </a:endParaRPr>
            </a:p>
          </p:txBody>
        </p:sp>
        <p:sp>
          <p:nvSpPr>
            <p:cNvPr id="25" name="textruta 24">
              <a:extLst>
                <a:ext uri="{FF2B5EF4-FFF2-40B4-BE49-F238E27FC236}">
                  <a16:creationId xmlns:a16="http://schemas.microsoft.com/office/drawing/2014/main" id="{BA6CCD50-9238-DF4B-860D-ACC83E7EA545}"/>
                </a:ext>
              </a:extLst>
            </p:cNvPr>
            <p:cNvSpPr txBox="1"/>
            <p:nvPr/>
          </p:nvSpPr>
          <p:spPr>
            <a:xfrm>
              <a:off x="10829656" y="3548141"/>
              <a:ext cx="432049" cy="295915"/>
            </a:xfrm>
            <a:prstGeom prst="rect">
              <a:avLst/>
            </a:prstGeom>
            <a:solidFill>
              <a:schemeClr val="bg1"/>
            </a:solidFill>
          </p:spPr>
          <p:txBody>
            <a:bodyPr wrap="square" rtlCol="0">
              <a:spAutoFit/>
            </a:bodyPr>
            <a:lstStyle/>
            <a:p>
              <a:r>
                <a:rPr lang="sv-SE" sz="1200">
                  <a:solidFill>
                    <a:schemeClr val="bg1">
                      <a:lumMod val="50000"/>
                    </a:schemeClr>
                  </a:solidFill>
                </a:rPr>
                <a:t>0,5</a:t>
              </a:r>
              <a:endParaRPr lang="sv-SE">
                <a:solidFill>
                  <a:schemeClr val="bg1">
                    <a:lumMod val="50000"/>
                  </a:schemeClr>
                </a:solidFill>
              </a:endParaRPr>
            </a:p>
          </p:txBody>
        </p:sp>
        <p:sp>
          <p:nvSpPr>
            <p:cNvPr id="26" name="textruta 25">
              <a:extLst>
                <a:ext uri="{FF2B5EF4-FFF2-40B4-BE49-F238E27FC236}">
                  <a16:creationId xmlns:a16="http://schemas.microsoft.com/office/drawing/2014/main" id="{9E9DA89D-8EB3-D240-93DD-A127A9447740}"/>
                </a:ext>
              </a:extLst>
            </p:cNvPr>
            <p:cNvSpPr txBox="1"/>
            <p:nvPr/>
          </p:nvSpPr>
          <p:spPr>
            <a:xfrm>
              <a:off x="10829656" y="3878924"/>
              <a:ext cx="432049" cy="295915"/>
            </a:xfrm>
            <a:prstGeom prst="rect">
              <a:avLst/>
            </a:prstGeom>
            <a:solidFill>
              <a:schemeClr val="bg1"/>
            </a:solidFill>
          </p:spPr>
          <p:txBody>
            <a:bodyPr wrap="square" rtlCol="0">
              <a:spAutoFit/>
            </a:bodyPr>
            <a:lstStyle/>
            <a:p>
              <a:r>
                <a:rPr lang="sv-SE" sz="1200">
                  <a:solidFill>
                    <a:schemeClr val="bg1">
                      <a:lumMod val="50000"/>
                    </a:schemeClr>
                  </a:solidFill>
                </a:rPr>
                <a:t>0,4</a:t>
              </a:r>
              <a:endParaRPr lang="sv-SE">
                <a:solidFill>
                  <a:schemeClr val="bg1">
                    <a:lumMod val="50000"/>
                  </a:schemeClr>
                </a:solidFill>
              </a:endParaRPr>
            </a:p>
          </p:txBody>
        </p:sp>
        <p:sp>
          <p:nvSpPr>
            <p:cNvPr id="27" name="textruta 26">
              <a:extLst>
                <a:ext uri="{FF2B5EF4-FFF2-40B4-BE49-F238E27FC236}">
                  <a16:creationId xmlns:a16="http://schemas.microsoft.com/office/drawing/2014/main" id="{2AFEE0F4-BA75-6F40-97F4-48493E00ED77}"/>
                </a:ext>
              </a:extLst>
            </p:cNvPr>
            <p:cNvSpPr txBox="1"/>
            <p:nvPr/>
          </p:nvSpPr>
          <p:spPr>
            <a:xfrm>
              <a:off x="10829656" y="4209707"/>
              <a:ext cx="432049" cy="295915"/>
            </a:xfrm>
            <a:prstGeom prst="rect">
              <a:avLst/>
            </a:prstGeom>
            <a:solidFill>
              <a:schemeClr val="bg1"/>
            </a:solidFill>
          </p:spPr>
          <p:txBody>
            <a:bodyPr wrap="square" rtlCol="0">
              <a:spAutoFit/>
            </a:bodyPr>
            <a:lstStyle/>
            <a:p>
              <a:r>
                <a:rPr lang="sv-SE" sz="1200">
                  <a:solidFill>
                    <a:schemeClr val="bg1">
                      <a:lumMod val="50000"/>
                    </a:schemeClr>
                  </a:solidFill>
                </a:rPr>
                <a:t>0,3</a:t>
              </a:r>
              <a:endParaRPr lang="sv-SE">
                <a:solidFill>
                  <a:schemeClr val="bg1">
                    <a:lumMod val="50000"/>
                  </a:schemeClr>
                </a:solidFill>
              </a:endParaRPr>
            </a:p>
          </p:txBody>
        </p:sp>
        <p:sp>
          <p:nvSpPr>
            <p:cNvPr id="28" name="textruta 27">
              <a:extLst>
                <a:ext uri="{FF2B5EF4-FFF2-40B4-BE49-F238E27FC236}">
                  <a16:creationId xmlns:a16="http://schemas.microsoft.com/office/drawing/2014/main" id="{ED5D2D86-F14E-E742-8E7A-6938AD31ED71}"/>
                </a:ext>
              </a:extLst>
            </p:cNvPr>
            <p:cNvSpPr txBox="1"/>
            <p:nvPr/>
          </p:nvSpPr>
          <p:spPr>
            <a:xfrm>
              <a:off x="10829656" y="4540490"/>
              <a:ext cx="432049" cy="295915"/>
            </a:xfrm>
            <a:prstGeom prst="rect">
              <a:avLst/>
            </a:prstGeom>
            <a:solidFill>
              <a:schemeClr val="bg1"/>
            </a:solidFill>
          </p:spPr>
          <p:txBody>
            <a:bodyPr wrap="square" rtlCol="0">
              <a:spAutoFit/>
            </a:bodyPr>
            <a:lstStyle/>
            <a:p>
              <a:r>
                <a:rPr lang="sv-SE" sz="1200">
                  <a:solidFill>
                    <a:schemeClr val="bg1">
                      <a:lumMod val="50000"/>
                    </a:schemeClr>
                  </a:solidFill>
                </a:rPr>
                <a:t>0,2</a:t>
              </a:r>
              <a:endParaRPr lang="sv-SE">
                <a:solidFill>
                  <a:schemeClr val="bg1">
                    <a:lumMod val="50000"/>
                  </a:schemeClr>
                </a:solidFill>
              </a:endParaRPr>
            </a:p>
          </p:txBody>
        </p:sp>
        <p:sp>
          <p:nvSpPr>
            <p:cNvPr id="29" name="textruta 28">
              <a:extLst>
                <a:ext uri="{FF2B5EF4-FFF2-40B4-BE49-F238E27FC236}">
                  <a16:creationId xmlns:a16="http://schemas.microsoft.com/office/drawing/2014/main" id="{08A62C4D-2FD3-0042-B3C5-85C79D8528DB}"/>
                </a:ext>
              </a:extLst>
            </p:cNvPr>
            <p:cNvSpPr txBox="1"/>
            <p:nvPr/>
          </p:nvSpPr>
          <p:spPr>
            <a:xfrm>
              <a:off x="10829656" y="4871272"/>
              <a:ext cx="432049" cy="295915"/>
            </a:xfrm>
            <a:prstGeom prst="rect">
              <a:avLst/>
            </a:prstGeom>
            <a:solidFill>
              <a:schemeClr val="bg1"/>
            </a:solidFill>
          </p:spPr>
          <p:txBody>
            <a:bodyPr wrap="square" rtlCol="0">
              <a:spAutoFit/>
            </a:bodyPr>
            <a:lstStyle/>
            <a:p>
              <a:r>
                <a:rPr lang="sv-SE" sz="1200">
                  <a:solidFill>
                    <a:schemeClr val="bg1">
                      <a:lumMod val="50000"/>
                    </a:schemeClr>
                  </a:solidFill>
                </a:rPr>
                <a:t>0,1</a:t>
              </a:r>
              <a:endParaRPr lang="sv-SE">
                <a:solidFill>
                  <a:schemeClr val="bg1">
                    <a:lumMod val="50000"/>
                  </a:schemeClr>
                </a:solidFill>
              </a:endParaRPr>
            </a:p>
          </p:txBody>
        </p:sp>
        <p:sp>
          <p:nvSpPr>
            <p:cNvPr id="30" name="textruta 29">
              <a:extLst>
                <a:ext uri="{FF2B5EF4-FFF2-40B4-BE49-F238E27FC236}">
                  <a16:creationId xmlns:a16="http://schemas.microsoft.com/office/drawing/2014/main" id="{18DB45E1-F5CA-F341-A924-A3635AF855FF}"/>
                </a:ext>
              </a:extLst>
            </p:cNvPr>
            <p:cNvSpPr txBox="1"/>
            <p:nvPr/>
          </p:nvSpPr>
          <p:spPr>
            <a:xfrm>
              <a:off x="10829656" y="5202056"/>
              <a:ext cx="432049" cy="295915"/>
            </a:xfrm>
            <a:prstGeom prst="rect">
              <a:avLst/>
            </a:prstGeom>
            <a:solidFill>
              <a:schemeClr val="bg1"/>
            </a:solidFill>
          </p:spPr>
          <p:txBody>
            <a:bodyPr wrap="square" rtlCol="0">
              <a:spAutoFit/>
            </a:bodyPr>
            <a:lstStyle/>
            <a:p>
              <a:r>
                <a:rPr lang="sv-SE" sz="1200">
                  <a:solidFill>
                    <a:schemeClr val="bg1">
                      <a:lumMod val="50000"/>
                    </a:schemeClr>
                  </a:solidFill>
                </a:rPr>
                <a:t>0,0</a:t>
              </a:r>
              <a:endParaRPr lang="sv-SE">
                <a:solidFill>
                  <a:schemeClr val="bg1">
                    <a:lumMod val="50000"/>
                  </a:schemeClr>
                </a:solidFill>
              </a:endParaRPr>
            </a:p>
          </p:txBody>
        </p:sp>
        <p:sp>
          <p:nvSpPr>
            <p:cNvPr id="9" name="Rektangel 8">
              <a:extLst>
                <a:ext uri="{FF2B5EF4-FFF2-40B4-BE49-F238E27FC236}">
                  <a16:creationId xmlns:a16="http://schemas.microsoft.com/office/drawing/2014/main" id="{1ACDCD80-88DC-8B45-8C02-1DFC9DD8B06E}"/>
                </a:ext>
              </a:extLst>
            </p:cNvPr>
            <p:cNvSpPr/>
            <p:nvPr/>
          </p:nvSpPr>
          <p:spPr>
            <a:xfrm>
              <a:off x="10475745" y="4069659"/>
              <a:ext cx="143191" cy="18802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1D228CB1-9B53-4244-B10A-9E63DBCFB3CB}"/>
                </a:ext>
              </a:extLst>
            </p:cNvPr>
            <p:cNvSpPr txBox="1"/>
            <p:nvPr/>
          </p:nvSpPr>
          <p:spPr>
            <a:xfrm>
              <a:off x="8478073" y="2844430"/>
              <a:ext cx="2351583" cy="493191"/>
            </a:xfrm>
            <a:prstGeom prst="rect">
              <a:avLst/>
            </a:prstGeom>
            <a:solidFill>
              <a:schemeClr val="bg1"/>
            </a:solidFill>
          </p:spPr>
          <p:txBody>
            <a:bodyPr wrap="square" rtlCol="0">
              <a:spAutoFit/>
            </a:bodyPr>
            <a:lstStyle/>
            <a:p>
              <a:r>
                <a:rPr lang="sv-SE" sz="1200" b="1"/>
                <a:t>Bottenplacering! </a:t>
              </a:r>
              <a:r>
                <a:rPr lang="sv-SE" sz="1200"/>
                <a:t>Plats 32 av 33 i den senaste mätningen </a:t>
              </a:r>
            </a:p>
          </p:txBody>
        </p:sp>
      </p:grpSp>
      <p:sp>
        <p:nvSpPr>
          <p:cNvPr id="7" name="textruta 6">
            <a:extLst>
              <a:ext uri="{FF2B5EF4-FFF2-40B4-BE49-F238E27FC236}">
                <a16:creationId xmlns:a16="http://schemas.microsoft.com/office/drawing/2014/main" id="{31C3506A-4377-F74A-94A4-28D82230D3A5}"/>
              </a:ext>
            </a:extLst>
          </p:cNvPr>
          <p:cNvSpPr txBox="1"/>
          <p:nvPr/>
        </p:nvSpPr>
        <p:spPr>
          <a:xfrm>
            <a:off x="609600" y="2242466"/>
            <a:ext cx="4036995" cy="954107"/>
          </a:xfrm>
          <a:prstGeom prst="rect">
            <a:avLst/>
          </a:prstGeom>
          <a:solidFill>
            <a:schemeClr val="bg2"/>
          </a:solidFill>
          <a:ln>
            <a:solidFill>
              <a:schemeClr val="tx2"/>
            </a:solidFill>
          </a:ln>
        </p:spPr>
        <p:txBody>
          <a:bodyPr wrap="square" rtlCol="0">
            <a:spAutoFit/>
          </a:bodyPr>
          <a:lstStyle/>
          <a:p>
            <a:r>
              <a:rPr lang="sv-SE" sz="1400" dirty="0">
                <a:cs typeface="Arial" panose="020B0604020202020204" pitchFamily="34" charset="0"/>
              </a:rPr>
              <a:t>Sverige har alltid ansetts vara öppet och transparent tack vare </a:t>
            </a:r>
            <a:r>
              <a:rPr lang="sv-SE" sz="1400" b="1" i="1" dirty="0">
                <a:cs typeface="Arial" panose="020B0604020202020204" pitchFamily="34" charset="0"/>
              </a:rPr>
              <a:t>offentlighetsprincipen</a:t>
            </a:r>
            <a:r>
              <a:rPr lang="sv-SE" sz="1400" dirty="0">
                <a:cs typeface="Arial" panose="020B0604020202020204" pitchFamily="34" charset="0"/>
              </a:rPr>
              <a:t>, och i tron om att vi redan vara öppet, har myndigheter nedprioriterat att öppna upp data. </a:t>
            </a:r>
          </a:p>
        </p:txBody>
      </p:sp>
      <p:sp>
        <p:nvSpPr>
          <p:cNvPr id="15" name="textruta 14">
            <a:extLst>
              <a:ext uri="{FF2B5EF4-FFF2-40B4-BE49-F238E27FC236}">
                <a16:creationId xmlns:a16="http://schemas.microsoft.com/office/drawing/2014/main" id="{85C1789C-1180-0E48-A396-B702083FF367}"/>
              </a:ext>
            </a:extLst>
          </p:cNvPr>
          <p:cNvSpPr txBox="1"/>
          <p:nvPr/>
        </p:nvSpPr>
        <p:spPr>
          <a:xfrm>
            <a:off x="609600" y="3385327"/>
            <a:ext cx="3930372" cy="830997"/>
          </a:xfrm>
          <a:prstGeom prst="rect">
            <a:avLst/>
          </a:prstGeom>
          <a:noFill/>
        </p:spPr>
        <p:txBody>
          <a:bodyPr wrap="square" rtlCol="0">
            <a:spAutoFit/>
          </a:bodyPr>
          <a:lstStyle/>
          <a:p>
            <a:r>
              <a:rPr lang="sv-SE" sz="1600" b="1" dirty="0"/>
              <a:t>Nedåtgående trend</a:t>
            </a:r>
          </a:p>
          <a:p>
            <a:r>
              <a:rPr lang="sv-SE" sz="1600" b="1" dirty="0"/>
              <a:t>2017</a:t>
            </a:r>
            <a:r>
              <a:rPr lang="sv-SE" sz="1600" dirty="0"/>
              <a:t> hamnade på Sverige på plats </a:t>
            </a:r>
            <a:r>
              <a:rPr lang="sv-SE" sz="1600" b="1" dirty="0"/>
              <a:t>26</a:t>
            </a:r>
          </a:p>
          <a:p>
            <a:r>
              <a:rPr lang="sv-SE" sz="1600" b="1" dirty="0"/>
              <a:t>2019</a:t>
            </a:r>
            <a:r>
              <a:rPr lang="sv-SE" sz="1600" dirty="0"/>
              <a:t> har vi halkat ner till plats </a:t>
            </a:r>
            <a:r>
              <a:rPr lang="sv-SE" sz="1600" b="1" dirty="0"/>
              <a:t>32</a:t>
            </a:r>
          </a:p>
        </p:txBody>
      </p:sp>
      <p:sp>
        <p:nvSpPr>
          <p:cNvPr id="16" name="Höger 15">
            <a:extLst>
              <a:ext uri="{FF2B5EF4-FFF2-40B4-BE49-F238E27FC236}">
                <a16:creationId xmlns:a16="http://schemas.microsoft.com/office/drawing/2014/main" id="{3700CA45-11CD-6C46-8536-5AC573576215}"/>
              </a:ext>
            </a:extLst>
          </p:cNvPr>
          <p:cNvSpPr/>
          <p:nvPr/>
        </p:nvSpPr>
        <p:spPr>
          <a:xfrm rot="5400000">
            <a:off x="4293995" y="3557586"/>
            <a:ext cx="491953" cy="486479"/>
          </a:xfrm>
          <a:prstGeom prst="rightArrow">
            <a:avLst/>
          </a:prstGeom>
          <a:solidFill>
            <a:srgbClr val="DD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9">
            <a:extLst>
              <a:ext uri="{FF2B5EF4-FFF2-40B4-BE49-F238E27FC236}">
                <a16:creationId xmlns:a16="http://schemas.microsoft.com/office/drawing/2014/main" id="{90CBD191-5DA5-4FF6-95A1-E6F786B9548D}"/>
              </a:ext>
            </a:extLst>
          </p:cNvPr>
          <p:cNvSpPr>
            <a:spLocks noGrp="1"/>
          </p:cNvSpPr>
          <p:nvPr>
            <p:ph type="title"/>
          </p:nvPr>
        </p:nvSpPr>
        <p:spPr/>
        <p:txBody>
          <a:bodyPr/>
          <a:lstStyle/>
          <a:p>
            <a:r>
              <a:rPr lang="sv-SE" dirty="0"/>
              <a:t>Hur långt har andra länder kommit med publicering av öppna data? Korta svaret: Mycket längre än Sverige</a:t>
            </a:r>
            <a:endParaRPr lang="en-US" dirty="0"/>
          </a:p>
        </p:txBody>
      </p:sp>
      <p:sp>
        <p:nvSpPr>
          <p:cNvPr id="37" name="Text Placeholder 36">
            <a:extLst>
              <a:ext uri="{FF2B5EF4-FFF2-40B4-BE49-F238E27FC236}">
                <a16:creationId xmlns:a16="http://schemas.microsoft.com/office/drawing/2014/main" id="{38C11A23-BB50-4544-85A9-80DDE522BF8D}"/>
              </a:ext>
            </a:extLst>
          </p:cNvPr>
          <p:cNvSpPr>
            <a:spLocks noGrp="1"/>
          </p:cNvSpPr>
          <p:nvPr>
            <p:ph type="body" sz="quarter" idx="14"/>
          </p:nvPr>
        </p:nvSpPr>
        <p:spPr/>
        <p:txBody>
          <a:bodyPr/>
          <a:lstStyle/>
          <a:p>
            <a:r>
              <a:rPr lang="sv-SE" dirty="0"/>
              <a:t>Källa: OECD (2019), </a:t>
            </a:r>
            <a:r>
              <a:rPr lang="sv-SE" dirty="0" err="1"/>
              <a:t>Government</a:t>
            </a:r>
            <a:r>
              <a:rPr lang="sv-SE" dirty="0"/>
              <a:t> at a </a:t>
            </a:r>
            <a:r>
              <a:rPr lang="sv-SE" dirty="0" err="1"/>
              <a:t>Glance</a:t>
            </a:r>
            <a:r>
              <a:rPr lang="sv-SE" dirty="0"/>
              <a:t> 2019, </a:t>
            </a:r>
            <a:r>
              <a:rPr lang="sv-SE" dirty="0">
                <a:hlinkClick r:id="rId9"/>
              </a:rPr>
              <a:t>https://doi.org/10.1787/8ccf5c38-en</a:t>
            </a:r>
            <a:endParaRPr lang="sv-SE" dirty="0"/>
          </a:p>
          <a:p>
            <a:endParaRPr lang="en-US" dirty="0"/>
          </a:p>
        </p:txBody>
      </p:sp>
      <p:sp>
        <p:nvSpPr>
          <p:cNvPr id="38" name="Content Placeholder 16">
            <a:extLst>
              <a:ext uri="{FF2B5EF4-FFF2-40B4-BE49-F238E27FC236}">
                <a16:creationId xmlns:a16="http://schemas.microsoft.com/office/drawing/2014/main" id="{A5559F8C-16B7-4C9C-9C44-8EA7114AADE3}"/>
              </a:ext>
            </a:extLst>
          </p:cNvPr>
          <p:cNvSpPr txBox="1">
            <a:spLocks/>
          </p:cNvSpPr>
          <p:nvPr/>
        </p:nvSpPr>
        <p:spPr>
          <a:xfrm>
            <a:off x="609600" y="5014762"/>
            <a:ext cx="4975920" cy="936039"/>
          </a:xfrm>
          <a:prstGeom prst="rect">
            <a:avLst/>
          </a:prstGeom>
        </p:spPr>
        <p:txBody>
          <a:bodyPr anchor="b" anchorCtr="0"/>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000" b="1" dirty="0"/>
              <a:t>Bildtolkning för synskadade: </a:t>
            </a:r>
            <a:r>
              <a:rPr lang="sv-SE" sz="1000" dirty="0"/>
              <a:t>Bilden visar en graf från den rapport som publicerades av OECD Organisation for </a:t>
            </a:r>
            <a:r>
              <a:rPr lang="sv-SE" sz="1000" dirty="0" err="1"/>
              <a:t>EconomicCo</a:t>
            </a:r>
            <a:r>
              <a:rPr lang="sv-SE" sz="1000" dirty="0"/>
              <a:t>-operation and </a:t>
            </a:r>
            <a:r>
              <a:rPr lang="sv-SE" sz="1000" dirty="0" err="1"/>
              <a:t>Development</a:t>
            </a:r>
            <a:r>
              <a:rPr lang="sv-SE" sz="1000" dirty="0"/>
              <a:t> 2019, och illustrerar en jämförelse av alla OECD-länder. Varje land representeras av en stapel utifrån mängden öppna data som publicerats, tillgängligheten av öppna </a:t>
            </a:r>
            <a:r>
              <a:rPr lang="sv-SE" sz="1000" dirty="0" err="1"/>
              <a:t>datan</a:t>
            </a:r>
            <a:r>
              <a:rPr lang="sv-SE" sz="1000" dirty="0"/>
              <a:t> och i vilken utsträckning som det finns stöd för återanvändning av öppna data. Sverige ligger näst sist, på plats 32 av totalt 33 OECD länder.</a:t>
            </a:r>
            <a:endParaRPr lang="en-US" sz="1000" dirty="0"/>
          </a:p>
        </p:txBody>
      </p:sp>
    </p:spTree>
    <p:extLst>
      <p:ext uri="{BB962C8B-B14F-4D97-AF65-F5344CB8AC3E}">
        <p14:creationId xmlns:p14="http://schemas.microsoft.com/office/powerpoint/2010/main" val="91475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extLst>
              <p:ext uri="{D42A27DB-BD31-4B8C-83A1-F6EECF244321}">
                <p14:modId xmlns:p14="http://schemas.microsoft.com/office/powerpoint/2010/main" val="1058305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2400" b="1" dirty="0">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pPr/>
              <a:t>Agenda</a:t>
            </a:fld>
            <a:endParaRPr lang="sv-SE"/>
          </a:p>
        </p:txBody>
      </p:sp>
      <p:sp>
        <p:nvSpPr>
          <p:cNvPr id="25" name="Platshållare för text 2">
            <a:hlinkClick r:id="rId11" action="ppaction://hlinksldjump"/>
            <a:extLst>
              <a:ext uri="{FF2B5EF4-FFF2-40B4-BE49-F238E27FC236}">
                <a16:creationId xmlns:a16="http://schemas.microsoft.com/office/drawing/2014/main" id="{4F71554C-3E39-4BBC-96B6-5E3C04A2077F}"/>
              </a:ext>
            </a:extLst>
          </p:cNvPr>
          <p:cNvSpPr>
            <a:spLocks noGrp="1"/>
          </p:cNvSpPr>
          <p:nvPr>
            <p:custDataLst>
              <p:tags r:id="rId4"/>
            </p:custDataLst>
          </p:nvPr>
        </p:nvSpPr>
        <p:spPr bwMode="gray">
          <a:xfrm>
            <a:off x="609599" y="1543050"/>
            <a:ext cx="10972800" cy="609600"/>
          </a:xfrm>
          <a:prstGeom prst="rect">
            <a:avLst/>
          </a:prstGeom>
          <a:solidFill>
            <a:schemeClr val="bg2"/>
          </a:solidFill>
          <a:ln w="38100" algn="ctr">
            <a:solidFill>
              <a:schemeClr val="bg1"/>
            </a:solidFill>
          </a:ln>
        </p:spPr>
        <p:txBody>
          <a:bodyPr vert="horz" wrap="none" lIns="122238" tIns="122238" rIns="0" bIns="122238"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sz="2400" dirty="0">
                <a:sym typeface="+mn-lt"/>
              </a:rPr>
              <a:t>1. Vad är öppna data och varför är det viktigt?</a:t>
            </a:r>
          </a:p>
        </p:txBody>
      </p:sp>
      <p:sp>
        <p:nvSpPr>
          <p:cNvPr id="23" name="Platshållare för text 2">
            <a:extLst>
              <a:ext uri="{FF2B5EF4-FFF2-40B4-BE49-F238E27FC236}">
                <a16:creationId xmlns:a16="http://schemas.microsoft.com/office/drawing/2014/main" id="{4E564A86-8818-4ED6-B347-C0BC9D2C2F0E}"/>
              </a:ext>
            </a:extLst>
          </p:cNvPr>
          <p:cNvSpPr>
            <a:spLocks noGrp="1"/>
          </p:cNvSpPr>
          <p:nvPr>
            <p:custDataLst>
              <p:tags r:id="rId5"/>
            </p:custDataLst>
          </p:nvPr>
        </p:nvSpPr>
        <p:spPr bwMode="gray">
          <a:xfrm>
            <a:off x="609600" y="2152650"/>
            <a:ext cx="10972800" cy="608013"/>
          </a:xfrm>
          <a:prstGeom prst="rect">
            <a:avLst/>
          </a:prstGeom>
          <a:solidFill>
            <a:schemeClr val="tx2"/>
          </a:solidFill>
          <a:ln w="38100" algn="ctr">
            <a:solidFill>
              <a:schemeClr val="bg1"/>
            </a:solidFill>
          </a:ln>
        </p:spPr>
        <p:txBody>
          <a:bodyPr vert="horz" wrap="none" lIns="122238" tIns="120650" rIns="0" bIns="122238"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sz="2400" b="1" dirty="0">
                <a:solidFill>
                  <a:schemeClr val="bg1"/>
                </a:solidFill>
                <a:sym typeface="+mn-lt"/>
              </a:rPr>
              <a:t>2. Vilka datamängder efterfrågas av företagen?</a:t>
            </a:r>
          </a:p>
        </p:txBody>
      </p:sp>
      <p:sp>
        <p:nvSpPr>
          <p:cNvPr id="24" name="Platshållare för text 2">
            <a:hlinkClick r:id="rId12" action="ppaction://hlinksldjump"/>
            <a:extLst>
              <a:ext uri="{FF2B5EF4-FFF2-40B4-BE49-F238E27FC236}">
                <a16:creationId xmlns:a16="http://schemas.microsoft.com/office/drawing/2014/main" id="{561F6624-5416-45B1-BE91-5DDFC42BA815}"/>
              </a:ext>
            </a:extLst>
          </p:cNvPr>
          <p:cNvSpPr>
            <a:spLocks noGrp="1"/>
          </p:cNvSpPr>
          <p:nvPr>
            <p:custDataLst>
              <p:tags r:id="rId6"/>
            </p:custDataLst>
          </p:nvPr>
        </p:nvSpPr>
        <p:spPr bwMode="gray">
          <a:xfrm>
            <a:off x="609600" y="2760663"/>
            <a:ext cx="10972800" cy="609600"/>
          </a:xfrm>
          <a:prstGeom prst="rect">
            <a:avLst/>
          </a:prstGeom>
          <a:solidFill>
            <a:schemeClr val="bg2"/>
          </a:solidFill>
          <a:ln w="38100" algn="ctr">
            <a:solidFill>
              <a:schemeClr val="bg1"/>
            </a:solidFill>
          </a:ln>
        </p:spPr>
        <p:txBody>
          <a:bodyPr vert="horz" wrap="none" lIns="122238" tIns="122238" rIns="0" bIns="122238"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sz="2400" dirty="0">
                <a:sym typeface="+mn-lt"/>
              </a:rPr>
              <a:t>3. Hur kommer man igång med arbetet runt öppna data? </a:t>
            </a:r>
          </a:p>
        </p:txBody>
      </p:sp>
    </p:spTree>
    <p:extLst>
      <p:ext uri="{BB962C8B-B14F-4D97-AF65-F5344CB8AC3E}">
        <p14:creationId xmlns:p14="http://schemas.microsoft.com/office/powerpoint/2010/main" val="316841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473440595"/>
              </p:ext>
            </p:extLst>
          </p:nvPr>
        </p:nvGraphicFramePr>
        <p:xfrm>
          <a:off x="2072980" y="644230"/>
          <a:ext cx="1289" cy="1289"/>
        </p:xfrm>
        <a:graphic>
          <a:graphicData uri="http://schemas.openxmlformats.org/presentationml/2006/ole">
            <mc:AlternateContent xmlns:mc="http://schemas.openxmlformats.org/markup-compatibility/2006">
              <mc:Choice xmlns:v="urn:schemas-microsoft-com:vml" Requires="v">
                <p:oleObj spid="_x0000_s19458" name="think-cell Slide" r:id="rId6" imgW="524" imgH="526" progId="TCLayout.ActiveDocument.1">
                  <p:embed/>
                </p:oleObj>
              </mc:Choice>
              <mc:Fallback>
                <p:oleObj name="think-cell Slide" r:id="rId6" imgW="524" imgH="526" progId="TCLayout.ActiveDocument.1">
                  <p:embed/>
                  <p:pic>
                    <p:nvPicPr>
                      <p:cNvPr id="2" name="Object 1" hidden="1"/>
                      <p:cNvPicPr/>
                      <p:nvPr/>
                    </p:nvPicPr>
                    <p:blipFill>
                      <a:blip r:embed="rId7"/>
                      <a:stretch>
                        <a:fillRect/>
                      </a:stretch>
                    </p:blipFill>
                    <p:spPr>
                      <a:xfrm>
                        <a:off x="2072980" y="644230"/>
                        <a:ext cx="1289" cy="1289"/>
                      </a:xfrm>
                      <a:prstGeom prst="rect">
                        <a:avLst/>
                      </a:prstGeom>
                    </p:spPr>
                  </p:pic>
                </p:oleObj>
              </mc:Fallback>
            </mc:AlternateContent>
          </a:graphicData>
        </a:graphic>
      </p:graphicFrame>
      <p:sp>
        <p:nvSpPr>
          <p:cNvPr id="3" name="Rectangle 2" hidden="1"/>
          <p:cNvSpPr/>
          <p:nvPr>
            <p:custDataLst>
              <p:tags r:id="rId3"/>
            </p:custDataLst>
          </p:nvPr>
        </p:nvSpPr>
        <p:spPr>
          <a:xfrm>
            <a:off x="1143000" y="642938"/>
            <a:ext cx="128984" cy="128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42950">
              <a:spcBef>
                <a:spcPct val="0"/>
              </a:spcBef>
              <a:spcAft>
                <a:spcPct val="0"/>
              </a:spcAft>
            </a:pPr>
            <a:endParaRPr lang="sv-SE" sz="2800" b="1" dirty="0">
              <a:solidFill>
                <a:srgbClr val="FFFFFF"/>
              </a:solidFill>
              <a:latin typeface="Arial" panose="020B0604020202020204" pitchFamily="34" charset="0"/>
              <a:ea typeface="+mj-ea"/>
              <a:cs typeface="+mj-cs"/>
              <a:sym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53869386"/>
              </p:ext>
            </p:extLst>
          </p:nvPr>
        </p:nvGraphicFramePr>
        <p:xfrm>
          <a:off x="609599" y="1542371"/>
          <a:ext cx="10972801" cy="4470069"/>
        </p:xfrm>
        <a:graphic>
          <a:graphicData uri="http://schemas.openxmlformats.org/drawingml/2006/table">
            <a:tbl>
              <a:tblPr firstRow="1" bandRow="1">
                <a:tableStyleId>{5C22544A-7EE6-4342-B048-85BDC9FD1C3A}</a:tableStyleId>
              </a:tblPr>
              <a:tblGrid>
                <a:gridCol w="1444448">
                  <a:extLst>
                    <a:ext uri="{9D8B030D-6E8A-4147-A177-3AD203B41FA5}">
                      <a16:colId xmlns:a16="http://schemas.microsoft.com/office/drawing/2014/main" val="950240427"/>
                    </a:ext>
                  </a:extLst>
                </a:gridCol>
                <a:gridCol w="1580563">
                  <a:extLst>
                    <a:ext uri="{9D8B030D-6E8A-4147-A177-3AD203B41FA5}">
                      <a16:colId xmlns:a16="http://schemas.microsoft.com/office/drawing/2014/main" val="3620767270"/>
                    </a:ext>
                  </a:extLst>
                </a:gridCol>
                <a:gridCol w="1580563">
                  <a:extLst>
                    <a:ext uri="{9D8B030D-6E8A-4147-A177-3AD203B41FA5}">
                      <a16:colId xmlns:a16="http://schemas.microsoft.com/office/drawing/2014/main" val="1500906774"/>
                    </a:ext>
                  </a:extLst>
                </a:gridCol>
                <a:gridCol w="1731093">
                  <a:extLst>
                    <a:ext uri="{9D8B030D-6E8A-4147-A177-3AD203B41FA5}">
                      <a16:colId xmlns:a16="http://schemas.microsoft.com/office/drawing/2014/main" val="888472894"/>
                    </a:ext>
                  </a:extLst>
                </a:gridCol>
                <a:gridCol w="1655828">
                  <a:extLst>
                    <a:ext uri="{9D8B030D-6E8A-4147-A177-3AD203B41FA5}">
                      <a16:colId xmlns:a16="http://schemas.microsoft.com/office/drawing/2014/main" val="611509396"/>
                    </a:ext>
                  </a:extLst>
                </a:gridCol>
                <a:gridCol w="1656403">
                  <a:extLst>
                    <a:ext uri="{9D8B030D-6E8A-4147-A177-3AD203B41FA5}">
                      <a16:colId xmlns:a16="http://schemas.microsoft.com/office/drawing/2014/main" val="1363405904"/>
                    </a:ext>
                  </a:extLst>
                </a:gridCol>
                <a:gridCol w="1323903">
                  <a:extLst>
                    <a:ext uri="{9D8B030D-6E8A-4147-A177-3AD203B41FA5}">
                      <a16:colId xmlns:a16="http://schemas.microsoft.com/office/drawing/2014/main" val="1889669920"/>
                    </a:ext>
                  </a:extLst>
                </a:gridCol>
              </a:tblGrid>
              <a:tr h="259162">
                <a:tc>
                  <a:txBody>
                    <a:bodyPr/>
                    <a:lstStyle/>
                    <a:p>
                      <a:pPr marL="0" marR="0" algn="ctr">
                        <a:lnSpc>
                          <a:spcPct val="107000"/>
                        </a:lnSpc>
                        <a:spcBef>
                          <a:spcPts val="0"/>
                        </a:spcBef>
                        <a:spcAft>
                          <a:spcPts val="0"/>
                        </a:spcAft>
                      </a:pPr>
                      <a:r>
                        <a:rPr lang="sv-SE" sz="1400" b="1" noProof="0" dirty="0">
                          <a:solidFill>
                            <a:srgbClr val="FFFFFF"/>
                          </a:solidFill>
                          <a:effectLst/>
                          <a:latin typeface="+mn-lt"/>
                          <a:ea typeface="Times New Roman" panose="02020603050405020304" pitchFamily="18" charset="0"/>
                          <a:cs typeface="Arial"/>
                        </a:rPr>
                        <a:t>Kultur/Fritid</a:t>
                      </a:r>
                      <a:endParaRPr lang="sv-SE" sz="2000" b="1" noProof="0" dirty="0">
                        <a:effectLst/>
                        <a:latin typeface="+mn-lt"/>
                        <a:ea typeface="Arial" panose="020B0604020202020204" pitchFamily="34" charset="0"/>
                        <a:cs typeface="Arial"/>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sv-SE" sz="1400" b="1" noProof="0" dirty="0">
                          <a:solidFill>
                            <a:srgbClr val="FFFFFF"/>
                          </a:solidFill>
                          <a:effectLst/>
                          <a:latin typeface="+mn-lt"/>
                          <a:ea typeface="Arial" panose="020B0604020202020204" pitchFamily="34" charset="0"/>
                          <a:cs typeface="Arial"/>
                        </a:rPr>
                        <a:t>Miljö</a:t>
                      </a:r>
                      <a:endParaRPr lang="sv-SE" sz="2000" b="1" noProof="0" dirty="0">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sv-SE" sz="1400" b="1" noProof="0" dirty="0">
                          <a:solidFill>
                            <a:srgbClr val="FFFFFF"/>
                          </a:solidFill>
                          <a:effectLst/>
                          <a:latin typeface="+mn-lt"/>
                          <a:ea typeface="Arial" panose="020B0604020202020204" pitchFamily="34" charset="0"/>
                          <a:cs typeface="Arial"/>
                        </a:rPr>
                        <a:t>Utbildning</a:t>
                      </a:r>
                      <a:endParaRPr lang="sv-SE" sz="2000" b="1" noProof="0" dirty="0">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sv-SE" sz="1400" b="1" noProof="0" dirty="0">
                          <a:solidFill>
                            <a:srgbClr val="FFFFFF"/>
                          </a:solidFill>
                          <a:effectLst/>
                          <a:latin typeface="+mn-lt"/>
                          <a:ea typeface="Arial" panose="020B0604020202020204" pitchFamily="34" charset="0"/>
                          <a:cs typeface="Arial"/>
                        </a:rPr>
                        <a:t>Stadsbyggnad</a:t>
                      </a:r>
                      <a:endParaRPr lang="sv-SE" sz="2000" b="1" noProof="0" dirty="0">
                        <a:effectLst/>
                        <a:latin typeface="+mn-lt"/>
                        <a:ea typeface="Arial" panose="020B0604020202020204" pitchFamily="34" charset="0"/>
                        <a:cs typeface="Arial"/>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sv-SE" sz="1400" b="1" noProof="0" dirty="0">
                          <a:solidFill>
                            <a:srgbClr val="FFFFFF"/>
                          </a:solidFill>
                          <a:effectLst/>
                          <a:latin typeface="+mn-lt"/>
                          <a:ea typeface="Arial" panose="020B0604020202020204" pitchFamily="34" charset="0"/>
                          <a:cs typeface="Arial"/>
                        </a:rPr>
                        <a:t>Transport</a:t>
                      </a:r>
                      <a:endParaRPr lang="sv-SE" sz="2000" b="1" noProof="0" dirty="0">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sv-SE" sz="1400" b="1" noProof="0" dirty="0">
                          <a:solidFill>
                            <a:srgbClr val="FFFFFF"/>
                          </a:solidFill>
                          <a:effectLst/>
                          <a:latin typeface="+mn-lt"/>
                          <a:ea typeface="Times New Roman" panose="02020603050405020304" pitchFamily="18" charset="0"/>
                          <a:cs typeface="Arial"/>
                        </a:rPr>
                        <a:t>Ekonomi/Övrigt</a:t>
                      </a:r>
                      <a:endParaRPr lang="sv-SE" sz="2000" b="1" noProof="0" dirty="0">
                        <a:effectLst/>
                        <a:latin typeface="+mn-lt"/>
                        <a:ea typeface="Arial" panose="020B0604020202020204" pitchFamily="34" charset="0"/>
                        <a:cs typeface="Arial"/>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sv-SE" sz="1400" b="1" kern="1200" noProof="0" dirty="0">
                          <a:solidFill>
                            <a:srgbClr val="FFFFFF"/>
                          </a:solidFill>
                          <a:effectLst/>
                          <a:latin typeface="+mn-lt"/>
                          <a:ea typeface="Arial" panose="020B0604020202020204" pitchFamily="34" charset="0"/>
                          <a:cs typeface="Arial"/>
                        </a:rPr>
                        <a:t>Samhälle</a:t>
                      </a:r>
                      <a:endParaRPr lang="sv-SE" sz="1400" b="1" kern="1200" noProof="0" dirty="0">
                        <a:solidFill>
                          <a:srgbClr val="FFFFFF"/>
                        </a:solidFill>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06508827"/>
                  </a:ext>
                </a:extLst>
              </a:tr>
              <a:tr h="595689">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Idrotts- &amp; fritidsanläggningar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Returstationer &amp;  </a:t>
                      </a:r>
                    </a:p>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återvinningscentraler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Grundläggande info, skolor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Stadsbyggnadsprojekt &amp; nybyggnation</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Position &amp; tillgänglighet</a:t>
                      </a:r>
                    </a:p>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kommunala fordon</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dirty="0">
                          <a:solidFill>
                            <a:schemeClr val="dk1"/>
                          </a:solidFill>
                          <a:effectLst/>
                          <a:latin typeface="+mn-lt"/>
                          <a:cs typeface="Arial"/>
                        </a:rPr>
                        <a:t>Företags ägarförhållanden</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dirty="0">
                          <a:solidFill>
                            <a:schemeClr val="dk1"/>
                          </a:solidFill>
                          <a:effectLst/>
                          <a:latin typeface="+mn-lt"/>
                          <a:cs typeface="Arial"/>
                        </a:rPr>
                        <a:t>Livsmedelskontroller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45296778"/>
                  </a:ext>
                </a:extLst>
              </a:tr>
              <a:tr h="281407">
                <a:tc>
                  <a:txBody>
                    <a:bodyPr/>
                    <a:lstStyle/>
                    <a:p>
                      <a:pPr marL="0" marR="0" algn="ctr">
                        <a:lnSpc>
                          <a:spcPct val="107000"/>
                        </a:lnSpc>
                        <a:spcBef>
                          <a:spcPts val="0"/>
                        </a:spcBef>
                        <a:spcAft>
                          <a:spcPts val="0"/>
                        </a:spcAft>
                      </a:pPr>
                      <a:r>
                        <a:rPr lang="sv-SE" sz="1050" noProof="0" dirty="0" err="1">
                          <a:effectLst/>
                          <a:latin typeface="+mn-lt"/>
                          <a:ea typeface="Arial" panose="020B0604020202020204" pitchFamily="34" charset="0"/>
                          <a:cs typeface="Arial"/>
                        </a:rPr>
                        <a:t>Utegym</a:t>
                      </a:r>
                      <a:endParaRPr lang="sv-SE" sz="1050" noProof="0" dirty="0">
                        <a:effectLst/>
                        <a:latin typeface="+mn-lt"/>
                        <a:ea typeface="Arial" panose="020B0604020202020204" pitchFamily="34" charset="0"/>
                        <a:cs typeface="Arial"/>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Naturområden</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v-SE" sz="1050" noProof="0">
                          <a:effectLst/>
                          <a:latin typeface="+mn-lt"/>
                          <a:ea typeface="Arial" panose="020B0604020202020204" pitchFamily="34" charset="0"/>
                          <a:cs typeface="Arial"/>
                        </a:rPr>
                        <a:t>Skolval</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Markanvisningar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Laddstationer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a:solidFill>
                            <a:schemeClr val="dk1"/>
                          </a:solidFill>
                          <a:effectLst/>
                          <a:latin typeface="+mn-lt"/>
                          <a:cs typeface="Arial"/>
                        </a:rPr>
                        <a:t>Upphandlingsdokument</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dirty="0">
                          <a:solidFill>
                            <a:schemeClr val="dk1"/>
                          </a:solidFill>
                          <a:effectLst/>
                          <a:latin typeface="+mn-lt"/>
                          <a:cs typeface="Arial"/>
                        </a:rPr>
                        <a:t>Nämndhandlingar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63895725"/>
                  </a:ext>
                </a:extLst>
              </a:tr>
              <a:tr h="260882">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Motionsspår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Snöröjning</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Kommande skolor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Bygglov &amp; detaljplaner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Bilavgifter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a:solidFill>
                            <a:schemeClr val="dk1"/>
                          </a:solidFill>
                          <a:effectLst/>
                          <a:latin typeface="+mn-lt"/>
                          <a:cs typeface="Arial"/>
                        </a:rPr>
                        <a:t>Försäljningsstatistik</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a:solidFill>
                            <a:schemeClr val="dk1"/>
                          </a:solidFill>
                          <a:effectLst/>
                          <a:latin typeface="+mn-lt"/>
                          <a:cs typeface="Arial"/>
                        </a:rPr>
                        <a:t>Vigslar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30244167"/>
                  </a:ext>
                </a:extLst>
              </a:tr>
              <a:tr h="423595">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Lekplatser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Bullerkarta</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Skolor under avveckling</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Flygfoton &amp; satellitbilder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Avstängda &amp; nya vägar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a:solidFill>
                            <a:schemeClr val="dk1"/>
                          </a:solidFill>
                          <a:effectLst/>
                          <a:latin typeface="+mn-lt"/>
                          <a:cs typeface="Arial"/>
                        </a:rPr>
                        <a:t>Kommunala fakturor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a:solidFill>
                            <a:schemeClr val="dk1"/>
                          </a:solidFill>
                          <a:effectLst/>
                          <a:latin typeface="+mn-lt"/>
                          <a:cs typeface="Arial"/>
                        </a:rPr>
                        <a:t>Turiststatistik</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37143521"/>
                  </a:ext>
                </a:extLst>
              </a:tr>
              <a:tr h="423595">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Badplatser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Sjökortsdata</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Kvalitetsmått förskolor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Stads- &amp; kommundelar (polygoner)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Färdtjänst, skolskjuts </a:t>
                      </a:r>
                      <a:br>
                        <a:rPr lang="sv-SE" sz="1050" noProof="0" dirty="0">
                          <a:effectLst/>
                          <a:latin typeface="+mn-lt"/>
                          <a:ea typeface="Arial" panose="020B0604020202020204" pitchFamily="34" charset="0"/>
                          <a:cs typeface="Arial"/>
                        </a:rPr>
                      </a:br>
                      <a:r>
                        <a:rPr lang="sv-SE" sz="1050" noProof="0" dirty="0">
                          <a:effectLst/>
                          <a:latin typeface="+mn-lt"/>
                          <a:ea typeface="Arial" panose="020B0604020202020204" pitchFamily="34" charset="0"/>
                          <a:cs typeface="Arial"/>
                        </a:rPr>
                        <a:t>i realtid</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algn="ctr" fontAlgn="b"/>
                      <a:r>
                        <a:rPr lang="sv-SE" sz="1050" kern="1200" dirty="0">
                          <a:solidFill>
                            <a:schemeClr val="dk1"/>
                          </a:solidFill>
                          <a:effectLst/>
                          <a:latin typeface="+mn-lt"/>
                          <a:cs typeface="Arial"/>
                        </a:rPr>
                        <a:t>Nya/indragna tillstånd</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a:solidFill>
                            <a:schemeClr val="dk1"/>
                          </a:solidFill>
                          <a:effectLst/>
                          <a:latin typeface="+mn-lt"/>
                          <a:cs typeface="Arial"/>
                        </a:rPr>
                        <a:t>Begravningsplatser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6032827"/>
                  </a:ext>
                </a:extLst>
              </a:tr>
              <a:tr h="321718">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Evenemang</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Luftkvalité</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Kursprogram skolor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Arkitektskisser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Drivmedelsstationer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algn="ctr" fontAlgn="b"/>
                      <a:r>
                        <a:rPr lang="sv-SE" sz="1050" kern="1200" dirty="0">
                          <a:solidFill>
                            <a:schemeClr val="dk1"/>
                          </a:solidFill>
                          <a:effectLst/>
                          <a:latin typeface="+mn-lt"/>
                          <a:cs typeface="Arial"/>
                        </a:rPr>
                        <a:t>Nyföretagande</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sv-SE" sz="1050" kern="1200" dirty="0">
                          <a:solidFill>
                            <a:schemeClr val="dk1"/>
                          </a:solidFill>
                          <a:effectLst/>
                          <a:latin typeface="+mn-lt"/>
                          <a:cs typeface="Arial"/>
                        </a:rPr>
                        <a:t>Grundstatistik kommuner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83673738"/>
                  </a:ext>
                </a:extLst>
              </a:tr>
              <a:tr h="260882">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Offentlig konst</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Topografi</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Litteraturlistor skolor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Planlösningar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Drift kollektivtrafik</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400" b="1" kern="1200" noProof="0" dirty="0">
                          <a:solidFill>
                            <a:srgbClr val="FFFFFF"/>
                          </a:solidFill>
                          <a:effectLst/>
                          <a:latin typeface="+mn-lt"/>
                          <a:ea typeface="Arial" panose="020B0604020202020204" pitchFamily="34" charset="0"/>
                          <a:cs typeface="Arial"/>
                        </a:rPr>
                        <a:t>Socialtjänst</a:t>
                      </a:r>
                      <a:endParaRPr lang="sv-SE" sz="1400" b="1" kern="1200" noProof="0" dirty="0">
                        <a:solidFill>
                          <a:srgbClr val="FFFFFF"/>
                        </a:solidFill>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0064"/>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Hotellbeläggning</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42251414"/>
                  </a:ext>
                </a:extLst>
              </a:tr>
              <a:tr h="42359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v-SE" sz="1050" noProof="0">
                          <a:effectLst/>
                          <a:latin typeface="+mn-lt"/>
                          <a:ea typeface="Arial" panose="020B0604020202020204" pitchFamily="34" charset="0"/>
                          <a:cs typeface="Arial"/>
                        </a:rPr>
                        <a:t>Idrottsresultat</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Väder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Event inom skola/omsorg </a:t>
                      </a:r>
                      <a:endParaRPr lang="sv-SE" sz="1050" noProof="0">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Fastighets- &amp; byggnadspolygoner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Drift eller-trafikstörningar</a:t>
                      </a:r>
                    </a:p>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 &amp; Trafikflöden</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Information för funktionshindrade</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Verksamhet med speciella tillstånd</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79785849"/>
                  </a:ext>
                </a:extLst>
              </a:tr>
              <a:tr h="260882">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Kulturklassade hus</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Vattenmiljö</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Kontaktinfo till lärare</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Fastighetsdata</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(Infart)parkeringar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Äldreboenden</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kern="1200" noProof="0" dirty="0">
                          <a:solidFill>
                            <a:schemeClr val="dk1"/>
                          </a:solidFill>
                          <a:effectLst/>
                          <a:latin typeface="+mn-lt"/>
                          <a:ea typeface="Arial" panose="020B0604020202020204" pitchFamily="34" charset="0"/>
                          <a:cs typeface="Arial"/>
                        </a:rPr>
                        <a:t>Servicepunkter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7351815"/>
                  </a:ext>
                </a:extLst>
              </a:tr>
              <a:tr h="260882">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Öppna wifi-nätverk</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Terrängmodeller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Skolmatsedel</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Översiktsplaner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Cykelvägar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Placering vårdboenden</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Cykelpooler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3785334"/>
                  </a:ext>
                </a:extLst>
              </a:tr>
              <a:tr h="260882">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Historiska bilder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Laserdata</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endParaRPr lang="sv-SE" sz="1050" noProof="0">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Markanvändning</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Cykelparkeringar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Sängplatser i vården</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sv-SE" sz="1050" noProof="0" dirty="0">
                          <a:effectLst/>
                          <a:latin typeface="+mn-lt"/>
                          <a:ea typeface="Arial" panose="020B0604020202020204" pitchFamily="34" charset="0"/>
                          <a:cs typeface="Arial"/>
                        </a:rPr>
                        <a:t>Gator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3921854"/>
                  </a:ext>
                </a:extLst>
              </a:tr>
              <a:tr h="260882">
                <a:tc>
                  <a:txBody>
                    <a:bodyPr/>
                    <a:lstStyle/>
                    <a:p>
                      <a:pPr marL="0" marR="0" algn="ctr">
                        <a:lnSpc>
                          <a:spcPct val="107000"/>
                        </a:lnSpc>
                        <a:spcBef>
                          <a:spcPts val="0"/>
                        </a:spcBef>
                        <a:spcAft>
                          <a:spcPts val="0"/>
                        </a:spcAft>
                      </a:pPr>
                      <a:endParaRPr lang="sv-SE" sz="1050" noProof="0">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sv-SE" sz="1050" noProof="0">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sv-SE" sz="1050" noProof="0">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3D byggnader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Resmönster</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EED"/>
                    </a:solidFill>
                  </a:tcPr>
                </a:tc>
                <a:tc>
                  <a:txBody>
                    <a:bodyPr/>
                    <a:lstStyle/>
                    <a:p>
                      <a:pPr marL="0" marR="0" algn="ctr">
                        <a:lnSpc>
                          <a:spcPct val="107000"/>
                        </a:lnSpc>
                        <a:spcBef>
                          <a:spcPts val="0"/>
                        </a:spcBef>
                        <a:spcAft>
                          <a:spcPts val="0"/>
                        </a:spcAft>
                      </a:pPr>
                      <a:r>
                        <a:rPr lang="sv-SE" sz="1050" noProof="0">
                          <a:effectLst/>
                          <a:latin typeface="+mn-lt"/>
                          <a:ea typeface="Arial" panose="020B0604020202020204" pitchFamily="34" charset="0"/>
                          <a:cs typeface="Arial"/>
                        </a:rPr>
                        <a:t>LSS boenden</a:t>
                      </a: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endParaRPr lang="sv-SE" sz="1050" noProof="0" dirty="0">
                        <a:effectLst/>
                        <a:latin typeface="+mn-lt"/>
                        <a:ea typeface="Arial" panose="020B0604020202020204" pitchFamily="34" charset="0"/>
                        <a:cs typeface="Arial" panose="020B060402020202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2439276"/>
                  </a:ext>
                </a:extLst>
              </a:tr>
            </a:tbl>
          </a:graphicData>
        </a:graphic>
      </p:graphicFrame>
      <p:sp>
        <p:nvSpPr>
          <p:cNvPr id="10" name="Title 9">
            <a:extLst>
              <a:ext uri="{FF2B5EF4-FFF2-40B4-BE49-F238E27FC236}">
                <a16:creationId xmlns:a16="http://schemas.microsoft.com/office/drawing/2014/main" id="{8B69821A-7864-4D7C-86F5-D4EBA9F6BABB}"/>
              </a:ext>
            </a:extLst>
          </p:cNvPr>
          <p:cNvSpPr>
            <a:spLocks noGrp="1"/>
          </p:cNvSpPr>
          <p:nvPr>
            <p:ph type="title"/>
          </p:nvPr>
        </p:nvSpPr>
        <p:spPr/>
        <p:txBody>
          <a:bodyPr/>
          <a:lstStyle/>
          <a:p>
            <a:r>
              <a:rPr lang="sv-SE" dirty="0" err="1"/>
              <a:t>ÖDIS</a:t>
            </a:r>
            <a:r>
              <a:rPr lang="sv-SE" dirty="0"/>
              <a:t>-projektet har intervjuat över 100 företag och sammanställt ett stort antal efterfrågade datakategorier och datamängder</a:t>
            </a:r>
            <a:endParaRPr lang="en-US" dirty="0"/>
          </a:p>
        </p:txBody>
      </p:sp>
    </p:spTree>
    <p:extLst>
      <p:ext uri="{BB962C8B-B14F-4D97-AF65-F5344CB8AC3E}">
        <p14:creationId xmlns:p14="http://schemas.microsoft.com/office/powerpoint/2010/main" val="15539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extLst>
              <p:ext uri="{D42A27DB-BD31-4B8C-83A1-F6EECF244321}">
                <p14:modId xmlns:p14="http://schemas.microsoft.com/office/powerpoint/2010/main" val="2312150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2400" b="1" dirty="0">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pPr/>
              <a:t>Agenda</a:t>
            </a:fld>
            <a:endParaRPr lang="sv-SE" dirty="0"/>
          </a:p>
        </p:txBody>
      </p:sp>
      <p:sp>
        <p:nvSpPr>
          <p:cNvPr id="26" name="Platshållare för text 2">
            <a:hlinkClick r:id="rId11" action="ppaction://hlinksldjump"/>
            <a:extLst>
              <a:ext uri="{FF2B5EF4-FFF2-40B4-BE49-F238E27FC236}">
                <a16:creationId xmlns:a16="http://schemas.microsoft.com/office/drawing/2014/main" id="{EF127174-7542-48C4-813A-4CCEBE1B359E}"/>
              </a:ext>
            </a:extLst>
          </p:cNvPr>
          <p:cNvSpPr>
            <a:spLocks noGrp="1"/>
          </p:cNvSpPr>
          <p:nvPr>
            <p:custDataLst>
              <p:tags r:id="rId4"/>
            </p:custDataLst>
          </p:nvPr>
        </p:nvSpPr>
        <p:spPr bwMode="gray">
          <a:xfrm>
            <a:off x="609599" y="1543050"/>
            <a:ext cx="10972800" cy="609600"/>
          </a:xfrm>
          <a:prstGeom prst="rect">
            <a:avLst/>
          </a:prstGeom>
          <a:solidFill>
            <a:schemeClr val="bg2"/>
          </a:solidFill>
          <a:ln w="38100" algn="ctr">
            <a:solidFill>
              <a:schemeClr val="bg1"/>
            </a:solidFill>
          </a:ln>
        </p:spPr>
        <p:txBody>
          <a:bodyPr vert="horz" wrap="none" lIns="122238" tIns="122238" rIns="0" bIns="122238"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sz="2400" dirty="0">
                <a:sym typeface="+mn-lt"/>
              </a:rPr>
              <a:t>1. Vad är öppna data och varför är det viktigt?</a:t>
            </a:r>
          </a:p>
        </p:txBody>
      </p:sp>
      <p:sp>
        <p:nvSpPr>
          <p:cNvPr id="24" name="Platshållare för text 2">
            <a:hlinkClick r:id="rId12" action="ppaction://hlinksldjump"/>
            <a:extLst>
              <a:ext uri="{FF2B5EF4-FFF2-40B4-BE49-F238E27FC236}">
                <a16:creationId xmlns:a16="http://schemas.microsoft.com/office/drawing/2014/main" id="{50953EF2-D32E-4F00-90C8-ACA2D7572C6E}"/>
              </a:ext>
            </a:extLst>
          </p:cNvPr>
          <p:cNvSpPr>
            <a:spLocks noGrp="1"/>
          </p:cNvSpPr>
          <p:nvPr>
            <p:custDataLst>
              <p:tags r:id="rId5"/>
            </p:custDataLst>
          </p:nvPr>
        </p:nvSpPr>
        <p:spPr bwMode="gray">
          <a:xfrm>
            <a:off x="609600" y="2152650"/>
            <a:ext cx="10972800" cy="608013"/>
          </a:xfrm>
          <a:prstGeom prst="rect">
            <a:avLst/>
          </a:prstGeom>
          <a:solidFill>
            <a:schemeClr val="bg2"/>
          </a:solidFill>
          <a:ln w="38100" algn="ctr">
            <a:solidFill>
              <a:schemeClr val="bg1"/>
            </a:solidFill>
          </a:ln>
        </p:spPr>
        <p:txBody>
          <a:bodyPr vert="horz" wrap="none" lIns="122238" tIns="120650" rIns="0" bIns="122238"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sz="2400" dirty="0">
                <a:sym typeface="+mn-lt"/>
              </a:rPr>
              <a:t>2. Vilka datamängder efterfrågas av företagen?</a:t>
            </a:r>
          </a:p>
        </p:txBody>
      </p:sp>
      <p:sp>
        <p:nvSpPr>
          <p:cNvPr id="25" name="Platshållare för text 2">
            <a:extLst>
              <a:ext uri="{FF2B5EF4-FFF2-40B4-BE49-F238E27FC236}">
                <a16:creationId xmlns:a16="http://schemas.microsoft.com/office/drawing/2014/main" id="{1F3CF5B8-82EB-4883-BE8E-8D2F4398BCBC}"/>
              </a:ext>
            </a:extLst>
          </p:cNvPr>
          <p:cNvSpPr>
            <a:spLocks noGrp="1"/>
          </p:cNvSpPr>
          <p:nvPr>
            <p:custDataLst>
              <p:tags r:id="rId6"/>
            </p:custDataLst>
          </p:nvPr>
        </p:nvSpPr>
        <p:spPr bwMode="gray">
          <a:xfrm>
            <a:off x="609600" y="2760663"/>
            <a:ext cx="10972800" cy="609600"/>
          </a:xfrm>
          <a:prstGeom prst="rect">
            <a:avLst/>
          </a:prstGeom>
          <a:solidFill>
            <a:schemeClr val="tx2"/>
          </a:solidFill>
          <a:ln w="38100" algn="ctr">
            <a:solidFill>
              <a:schemeClr val="bg1"/>
            </a:solidFill>
          </a:ln>
        </p:spPr>
        <p:txBody>
          <a:bodyPr vert="horz" wrap="none" lIns="122238" tIns="122238" rIns="0" bIns="122238"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sz="2400" b="1" dirty="0">
                <a:solidFill>
                  <a:schemeClr val="bg1"/>
                </a:solidFill>
                <a:sym typeface="+mn-lt"/>
              </a:rPr>
              <a:t>3. Hur kommer man igång med arbetet runt öppna data? </a:t>
            </a:r>
          </a:p>
        </p:txBody>
      </p:sp>
    </p:spTree>
    <p:extLst>
      <p:ext uri="{BB962C8B-B14F-4D97-AF65-F5344CB8AC3E}">
        <p14:creationId xmlns:p14="http://schemas.microsoft.com/office/powerpoint/2010/main" val="229173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2195FBA-AF8E-409E-99A7-BA8F5041D670}"/>
              </a:ext>
            </a:extLst>
          </p:cNvPr>
          <p:cNvGraphicFramePr>
            <a:graphicFrameLocks noChangeAspect="1"/>
          </p:cNvGraphicFramePr>
          <p:nvPr>
            <p:custDataLst>
              <p:tags r:id="rId2"/>
            </p:custDataLst>
            <p:extLst>
              <p:ext uri="{D42A27DB-BD31-4B8C-83A1-F6EECF244321}">
                <p14:modId xmlns:p14="http://schemas.microsoft.com/office/powerpoint/2010/main" val="2397200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02195FBA-AF8E-409E-99A7-BA8F5041D6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7D5D20-18B3-4384-BA92-5FF7C9FAC243}"/>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5A436F9-1586-4640-9BAA-857788270382}"/>
              </a:ext>
            </a:extLst>
          </p:cNvPr>
          <p:cNvSpPr>
            <a:spLocks noGrp="1"/>
          </p:cNvSpPr>
          <p:nvPr>
            <p:ph type="title"/>
          </p:nvPr>
        </p:nvSpPr>
        <p:spPr>
          <a:noFill/>
        </p:spPr>
        <p:txBody>
          <a:bodyPr/>
          <a:lstStyle/>
          <a:p>
            <a:r>
              <a:rPr lang="sv-SE" dirty="0" err="1"/>
              <a:t>ÖDIS</a:t>
            </a:r>
            <a:r>
              <a:rPr lang="sv-SE" dirty="0"/>
              <a:t> har identifierat flera nyckeluppgifter som behöver genomföras för att etablera arbetet med öppna data</a:t>
            </a:r>
            <a:endParaRPr lang="en-US" dirty="0"/>
          </a:p>
        </p:txBody>
      </p:sp>
      <p:sp>
        <p:nvSpPr>
          <p:cNvPr id="18" name="Text Placeholder 17">
            <a:extLst>
              <a:ext uri="{FF2B5EF4-FFF2-40B4-BE49-F238E27FC236}">
                <a16:creationId xmlns:a16="http://schemas.microsoft.com/office/drawing/2014/main" id="{4F7331D4-BCB0-4662-9368-C94C26351EFB}"/>
              </a:ext>
            </a:extLst>
          </p:cNvPr>
          <p:cNvSpPr>
            <a:spLocks noGrp="1"/>
          </p:cNvSpPr>
          <p:nvPr>
            <p:ph type="body" sz="quarter" idx="14"/>
          </p:nvPr>
        </p:nvSpPr>
        <p:spPr/>
        <p:txBody>
          <a:bodyPr/>
          <a:lstStyle/>
          <a:p>
            <a:endParaRPr lang="en-US"/>
          </a:p>
        </p:txBody>
      </p:sp>
      <p:sp>
        <p:nvSpPr>
          <p:cNvPr id="5" name="Rubrik 1">
            <a:extLst>
              <a:ext uri="{FF2B5EF4-FFF2-40B4-BE49-F238E27FC236}">
                <a16:creationId xmlns:a16="http://schemas.microsoft.com/office/drawing/2014/main" id="{33DCEDF9-7437-4171-BE2E-1B6B59BD594C}"/>
              </a:ext>
            </a:extLst>
          </p:cNvPr>
          <p:cNvSpPr txBox="1">
            <a:spLocks/>
          </p:cNvSpPr>
          <p:nvPr/>
        </p:nvSpPr>
        <p:spPr>
          <a:xfrm>
            <a:off x="390375" y="2559298"/>
            <a:ext cx="10857725" cy="831600"/>
          </a:xfrm>
          <a:prstGeom prst="rect">
            <a:avLst/>
          </a:prstGeom>
        </p:spPr>
        <p:txBody>
          <a:bodyPr/>
          <a:lst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a:lstStyle>
          <a:p>
            <a:endParaRPr lang="sv-SE" dirty="0">
              <a:latin typeface="Arial" panose="020B0604020202020204" pitchFamily="34" charset="0"/>
              <a:cs typeface="Arial" panose="020B0604020202020204" pitchFamily="34" charset="0"/>
            </a:endParaRPr>
          </a:p>
        </p:txBody>
      </p:sp>
      <p:pic>
        <p:nvPicPr>
          <p:cNvPr id="7" name="Bildobjekt 16">
            <a:extLst>
              <a:ext uri="{FF2B5EF4-FFF2-40B4-BE49-F238E27FC236}">
                <a16:creationId xmlns:a16="http://schemas.microsoft.com/office/drawing/2014/main" id="{85A67801-2792-4785-996E-9C8962AEA8C5}"/>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609600" y="3464613"/>
            <a:ext cx="873750" cy="563947"/>
          </a:xfrm>
          <a:prstGeom prst="rect">
            <a:avLst/>
          </a:prstGeom>
        </p:spPr>
      </p:pic>
      <p:pic>
        <p:nvPicPr>
          <p:cNvPr id="11" name="Bildobjekt 5">
            <a:extLst>
              <a:ext uri="{FF2B5EF4-FFF2-40B4-BE49-F238E27FC236}">
                <a16:creationId xmlns:a16="http://schemas.microsoft.com/office/drawing/2014/main" id="{55045219-D25D-491A-883C-24A3B4A03585}"/>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6216978" y="1760664"/>
            <a:ext cx="781550" cy="777970"/>
          </a:xfrm>
          <a:prstGeom prst="rect">
            <a:avLst/>
          </a:prstGeom>
        </p:spPr>
      </p:pic>
      <p:sp>
        <p:nvSpPr>
          <p:cNvPr id="12" name="textruta 36">
            <a:extLst>
              <a:ext uri="{FF2B5EF4-FFF2-40B4-BE49-F238E27FC236}">
                <a16:creationId xmlns:a16="http://schemas.microsoft.com/office/drawing/2014/main" id="{E3512788-D3E8-4470-80B8-FFFAEDEF08FC}"/>
              </a:ext>
            </a:extLst>
          </p:cNvPr>
          <p:cNvSpPr txBox="1"/>
          <p:nvPr/>
        </p:nvSpPr>
        <p:spPr>
          <a:xfrm>
            <a:off x="7280804" y="1542371"/>
            <a:ext cx="4301596" cy="1214557"/>
          </a:xfrm>
          <a:prstGeom prst="rect">
            <a:avLst/>
          </a:prstGeom>
          <a:noFill/>
        </p:spPr>
        <p:txBody>
          <a:bodyPr wrap="square" lIns="0" tIns="0" rIns="0" bIns="0" rtlCol="0">
            <a:noAutofit/>
          </a:bodyPr>
          <a:lstStyle/>
          <a:p>
            <a:pPr>
              <a:spcAft>
                <a:spcPts val="300"/>
              </a:spcAft>
            </a:pPr>
            <a:r>
              <a:rPr lang="sv-SE" b="1" dirty="0">
                <a:solidFill>
                  <a:srgbClr val="C40064"/>
                </a:solidFill>
              </a:rPr>
              <a:t>Forma organisation</a:t>
            </a:r>
          </a:p>
          <a:p>
            <a:r>
              <a:rPr lang="sv-SE" sz="1400" dirty="0"/>
              <a:t>En intern samordnare inom Er myndighet behöver tillsättas med mandat att utse en organisation och definiera roller.</a:t>
            </a:r>
          </a:p>
        </p:txBody>
      </p:sp>
      <p:pic>
        <p:nvPicPr>
          <p:cNvPr id="16" name="Bildobjekt 40">
            <a:extLst>
              <a:ext uri="{FF2B5EF4-FFF2-40B4-BE49-F238E27FC236}">
                <a16:creationId xmlns:a16="http://schemas.microsoft.com/office/drawing/2014/main" id="{D133711D-EEBD-4E66-8457-7DDD098E9100}"/>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695628" y="4997860"/>
            <a:ext cx="701695" cy="691325"/>
          </a:xfrm>
          <a:prstGeom prst="rect">
            <a:avLst/>
          </a:prstGeom>
        </p:spPr>
      </p:pic>
      <p:sp>
        <p:nvSpPr>
          <p:cNvPr id="20" name="textruta 37">
            <a:extLst>
              <a:ext uri="{FF2B5EF4-FFF2-40B4-BE49-F238E27FC236}">
                <a16:creationId xmlns:a16="http://schemas.microsoft.com/office/drawing/2014/main" id="{78A2D1FD-5ADB-419E-A434-2D417A737780}"/>
              </a:ext>
            </a:extLst>
          </p:cNvPr>
          <p:cNvSpPr txBox="1"/>
          <p:nvPr/>
        </p:nvSpPr>
        <p:spPr>
          <a:xfrm>
            <a:off x="7280804" y="4736244"/>
            <a:ext cx="4301596" cy="1214557"/>
          </a:xfrm>
          <a:prstGeom prst="rect">
            <a:avLst/>
          </a:prstGeom>
          <a:noFill/>
        </p:spPr>
        <p:txBody>
          <a:bodyPr wrap="square" lIns="0" tIns="0" rIns="0" bIns="0" rtlCol="0">
            <a:noAutofit/>
          </a:bodyPr>
          <a:lstStyle/>
          <a:p>
            <a:pPr>
              <a:spcAft>
                <a:spcPts val="300"/>
              </a:spcAft>
            </a:pPr>
            <a:r>
              <a:rPr lang="sv-SE" b="1" dirty="0">
                <a:solidFill>
                  <a:srgbClr val="C40064"/>
                </a:solidFill>
              </a:rPr>
              <a:t>Publicera och förvalta öppna data </a:t>
            </a:r>
          </a:p>
          <a:p>
            <a:r>
              <a:rPr lang="sv-SE" sz="1400" dirty="0"/>
              <a:t>Inom </a:t>
            </a:r>
            <a:r>
              <a:rPr lang="sv-SE" sz="1400" dirty="0" err="1"/>
              <a:t>ÖDIS</a:t>
            </a:r>
            <a:r>
              <a:rPr lang="sv-SE" sz="1400" dirty="0"/>
              <a:t>-projektet har det tagits fram en lättarbetad guide för framtagning av specifikation, metadata och publicering av öppna data. </a:t>
            </a:r>
          </a:p>
        </p:txBody>
      </p:sp>
      <p:pic>
        <p:nvPicPr>
          <p:cNvPr id="23" name="Platshållare för innehåll 4">
            <a:extLst>
              <a:ext uri="{FF2B5EF4-FFF2-40B4-BE49-F238E27FC236}">
                <a16:creationId xmlns:a16="http://schemas.microsoft.com/office/drawing/2014/main" id="{58609B67-46CA-45EF-A655-079CE1A11A13}"/>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674396" y="1826484"/>
            <a:ext cx="744158" cy="646331"/>
          </a:xfrm>
          <a:prstGeom prst="rect">
            <a:avLst/>
          </a:prstGeom>
        </p:spPr>
      </p:pic>
      <p:sp>
        <p:nvSpPr>
          <p:cNvPr id="8" name="textruta 35">
            <a:extLst>
              <a:ext uri="{FF2B5EF4-FFF2-40B4-BE49-F238E27FC236}">
                <a16:creationId xmlns:a16="http://schemas.microsoft.com/office/drawing/2014/main" id="{51B1A6CC-B5AD-4DB7-8BB2-944AB447C48E}"/>
              </a:ext>
            </a:extLst>
          </p:cNvPr>
          <p:cNvSpPr txBox="1"/>
          <p:nvPr/>
        </p:nvSpPr>
        <p:spPr>
          <a:xfrm>
            <a:off x="1635058" y="3139308"/>
            <a:ext cx="4301596" cy="1214557"/>
          </a:xfrm>
          <a:prstGeom prst="rect">
            <a:avLst/>
          </a:prstGeom>
          <a:noFill/>
        </p:spPr>
        <p:txBody>
          <a:bodyPr wrap="square" lIns="0" tIns="0" rIns="0" bIns="0" rtlCol="0">
            <a:noAutofit/>
          </a:bodyPr>
          <a:lstStyle/>
          <a:p>
            <a:pPr>
              <a:spcAft>
                <a:spcPts val="300"/>
              </a:spcAft>
            </a:pPr>
            <a:r>
              <a:rPr lang="sv-SE" b="1" dirty="0">
                <a:solidFill>
                  <a:srgbClr val="C40064"/>
                </a:solidFill>
              </a:rPr>
              <a:t>Fatta beslut och sätta mål</a:t>
            </a:r>
          </a:p>
          <a:p>
            <a:r>
              <a:rPr lang="sv-SE" sz="1400" dirty="0"/>
              <a:t>Beslutet att arbeta med öppna data behöver fattas internt. </a:t>
            </a:r>
            <a:r>
              <a:rPr lang="sv-SE" sz="1400" dirty="0" err="1"/>
              <a:t>ÖDIS</a:t>
            </a:r>
            <a:r>
              <a:rPr lang="sv-SE" sz="1400" dirty="0"/>
              <a:t> hjälper gärna till med att ta fram beslutsunderlag, budget och upprätta mål.</a:t>
            </a:r>
          </a:p>
        </p:txBody>
      </p:sp>
      <p:sp>
        <p:nvSpPr>
          <p:cNvPr id="15" name="textruta 38">
            <a:extLst>
              <a:ext uri="{FF2B5EF4-FFF2-40B4-BE49-F238E27FC236}">
                <a16:creationId xmlns:a16="http://schemas.microsoft.com/office/drawing/2014/main" id="{2EB39A10-5A50-41B3-8334-AF975BC896D9}"/>
              </a:ext>
            </a:extLst>
          </p:cNvPr>
          <p:cNvSpPr txBox="1"/>
          <p:nvPr/>
        </p:nvSpPr>
        <p:spPr>
          <a:xfrm>
            <a:off x="1635058" y="4736244"/>
            <a:ext cx="4301596" cy="1214557"/>
          </a:xfrm>
          <a:prstGeom prst="rect">
            <a:avLst/>
          </a:prstGeom>
          <a:noFill/>
        </p:spPr>
        <p:txBody>
          <a:bodyPr wrap="square" lIns="0" tIns="0" rIns="0" bIns="0" rtlCol="0">
            <a:noAutofit/>
          </a:bodyPr>
          <a:lstStyle/>
          <a:p>
            <a:pPr>
              <a:spcAft>
                <a:spcPts val="300"/>
              </a:spcAft>
            </a:pPr>
            <a:r>
              <a:rPr lang="sv-SE" b="1" dirty="0">
                <a:solidFill>
                  <a:srgbClr val="C40064"/>
                </a:solidFill>
              </a:rPr>
              <a:t>Ta fram strategi och handlingsplan</a:t>
            </a:r>
          </a:p>
          <a:p>
            <a:r>
              <a:rPr lang="sv-SE" sz="1400" dirty="0"/>
              <a:t>Målet inom öppna data ligger till grund för att ta fram en strategi- och handlingsplan för Er myndighet.</a:t>
            </a:r>
          </a:p>
        </p:txBody>
      </p:sp>
      <p:sp>
        <p:nvSpPr>
          <p:cNvPr id="24" name="textruta 60">
            <a:extLst>
              <a:ext uri="{FF2B5EF4-FFF2-40B4-BE49-F238E27FC236}">
                <a16:creationId xmlns:a16="http://schemas.microsoft.com/office/drawing/2014/main" id="{00E15BC2-7945-421A-BC33-5609F6949187}"/>
              </a:ext>
            </a:extLst>
          </p:cNvPr>
          <p:cNvSpPr txBox="1"/>
          <p:nvPr/>
        </p:nvSpPr>
        <p:spPr>
          <a:xfrm>
            <a:off x="1635058" y="1542372"/>
            <a:ext cx="4301596" cy="1214557"/>
          </a:xfrm>
          <a:prstGeom prst="rect">
            <a:avLst/>
          </a:prstGeom>
          <a:noFill/>
        </p:spPr>
        <p:txBody>
          <a:bodyPr wrap="square" lIns="0" tIns="0" rIns="0" bIns="0" rtlCol="0">
            <a:noAutofit/>
          </a:bodyPr>
          <a:lstStyle/>
          <a:p>
            <a:pPr>
              <a:spcAft>
                <a:spcPts val="300"/>
              </a:spcAft>
            </a:pPr>
            <a:r>
              <a:rPr lang="sv-SE" b="1" dirty="0">
                <a:solidFill>
                  <a:srgbClr val="C40064"/>
                </a:solidFill>
              </a:rPr>
              <a:t>Förankra och utbilda</a:t>
            </a:r>
          </a:p>
          <a:p>
            <a:r>
              <a:rPr lang="sv-SE" sz="1400" dirty="0"/>
              <a:t>Ett viktigt steg i arbetet med öppna data är att  förankra och sprida information internt till Er myndighets och förvaltningsledning genom att hålla föreläsning eller workshops. </a:t>
            </a:r>
          </a:p>
        </p:txBody>
      </p:sp>
      <p:grpSp>
        <p:nvGrpSpPr>
          <p:cNvPr id="26" name="Grupp 20">
            <a:extLst>
              <a:ext uri="{FF2B5EF4-FFF2-40B4-BE49-F238E27FC236}">
                <a16:creationId xmlns:a16="http://schemas.microsoft.com/office/drawing/2014/main" id="{18E485B4-8E37-4EE9-A792-FE3A2CA92EDA}"/>
              </a:ext>
            </a:extLst>
          </p:cNvPr>
          <p:cNvGrpSpPr/>
          <p:nvPr/>
        </p:nvGrpSpPr>
        <p:grpSpPr>
          <a:xfrm>
            <a:off x="6120243" y="3453148"/>
            <a:ext cx="975021" cy="586876"/>
            <a:chOff x="5610065" y="5047138"/>
            <a:chExt cx="1381599" cy="831600"/>
          </a:xfrm>
        </p:grpSpPr>
        <p:pic>
          <p:nvPicPr>
            <p:cNvPr id="27" name="Bildobjekt 62">
              <a:extLst>
                <a:ext uri="{FF2B5EF4-FFF2-40B4-BE49-F238E27FC236}">
                  <a16:creationId xmlns:a16="http://schemas.microsoft.com/office/drawing/2014/main" id="{E606AF51-4709-48EF-874B-61E580BF6FC2}"/>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5745470" y="5047138"/>
              <a:ext cx="1069524" cy="831600"/>
            </a:xfrm>
            <a:prstGeom prst="rect">
              <a:avLst/>
            </a:prstGeom>
          </p:spPr>
        </p:pic>
        <p:pic>
          <p:nvPicPr>
            <p:cNvPr id="28" name="Bildobjekt 75">
              <a:extLst>
                <a:ext uri="{FF2B5EF4-FFF2-40B4-BE49-F238E27FC236}">
                  <a16:creationId xmlns:a16="http://schemas.microsoft.com/office/drawing/2014/main" id="{D8A8F556-22E8-4CC2-9151-0B73CA8C1089}"/>
                </a:ext>
              </a:extLst>
            </p:cNvPr>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6559778" y="5060007"/>
              <a:ext cx="431886" cy="325115"/>
            </a:xfrm>
            <a:prstGeom prst="rect">
              <a:avLst/>
            </a:prstGeom>
            <a:solidFill>
              <a:schemeClr val="bg1"/>
            </a:solidFill>
          </p:spPr>
        </p:pic>
        <p:pic>
          <p:nvPicPr>
            <p:cNvPr id="29" name="Bildobjekt 76">
              <a:extLst>
                <a:ext uri="{FF2B5EF4-FFF2-40B4-BE49-F238E27FC236}">
                  <a16:creationId xmlns:a16="http://schemas.microsoft.com/office/drawing/2014/main" id="{2E7EFDEF-4AC3-4E6A-9F77-4246164A2A7D}"/>
                </a:ext>
              </a:extLst>
            </p:cNvPr>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5610065" y="5050133"/>
              <a:ext cx="431886" cy="325115"/>
            </a:xfrm>
            <a:prstGeom prst="rect">
              <a:avLst/>
            </a:prstGeom>
            <a:solidFill>
              <a:schemeClr val="bg1"/>
            </a:solidFill>
          </p:spPr>
        </p:pic>
      </p:grpSp>
      <p:sp>
        <p:nvSpPr>
          <p:cNvPr id="30" name="textruta 77">
            <a:extLst>
              <a:ext uri="{FF2B5EF4-FFF2-40B4-BE49-F238E27FC236}">
                <a16:creationId xmlns:a16="http://schemas.microsoft.com/office/drawing/2014/main" id="{8CF5A2FB-030F-466A-A6D1-07BEC5C45346}"/>
              </a:ext>
            </a:extLst>
          </p:cNvPr>
          <p:cNvSpPr txBox="1"/>
          <p:nvPr/>
        </p:nvSpPr>
        <p:spPr>
          <a:xfrm>
            <a:off x="7280804" y="3139308"/>
            <a:ext cx="4301596" cy="1214557"/>
          </a:xfrm>
          <a:prstGeom prst="rect">
            <a:avLst/>
          </a:prstGeom>
          <a:noFill/>
        </p:spPr>
        <p:txBody>
          <a:bodyPr wrap="square" lIns="0" tIns="0" rIns="0" bIns="0" rtlCol="0">
            <a:noAutofit/>
          </a:bodyPr>
          <a:lstStyle/>
          <a:p>
            <a:pPr>
              <a:spcAft>
                <a:spcPts val="300"/>
              </a:spcAft>
            </a:pPr>
            <a:r>
              <a:rPr lang="sv-SE" b="1" dirty="0">
                <a:solidFill>
                  <a:srgbClr val="C40064"/>
                </a:solidFill>
              </a:rPr>
              <a:t>Identifiera och prioritera datamängder</a:t>
            </a:r>
          </a:p>
          <a:p>
            <a:r>
              <a:rPr lang="sv-SE" sz="1400" dirty="0"/>
              <a:t>Att identifiera och prioritera datamängder att publicera är en viktig del av att komma igång med publiceringen.</a:t>
            </a:r>
          </a:p>
        </p:txBody>
      </p:sp>
      <p:pic>
        <p:nvPicPr>
          <p:cNvPr id="33" name="Picture 32">
            <a:extLst>
              <a:ext uri="{FF2B5EF4-FFF2-40B4-BE49-F238E27FC236}">
                <a16:creationId xmlns:a16="http://schemas.microsoft.com/office/drawing/2014/main" id="{5EE6A2BE-48AA-4DFA-911C-070035DD64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6784" y="5012553"/>
            <a:ext cx="661938" cy="661938"/>
          </a:xfrm>
          <a:prstGeom prst="rect">
            <a:avLst/>
          </a:prstGeom>
        </p:spPr>
      </p:pic>
    </p:spTree>
    <p:extLst>
      <p:ext uri="{BB962C8B-B14F-4D97-AF65-F5344CB8AC3E}">
        <p14:creationId xmlns:p14="http://schemas.microsoft.com/office/powerpoint/2010/main" val="85829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3EA6D3-F397-4055-97F2-031420B98AE3}"/>
              </a:ext>
            </a:extLst>
          </p:cNvPr>
          <p:cNvGraphicFramePr>
            <a:graphicFrameLocks noChangeAspect="1"/>
          </p:cNvGraphicFramePr>
          <p:nvPr>
            <p:custDataLst>
              <p:tags r:id="rId2"/>
            </p:custDataLst>
            <p:extLst>
              <p:ext uri="{D42A27DB-BD31-4B8C-83A1-F6EECF244321}">
                <p14:modId xmlns:p14="http://schemas.microsoft.com/office/powerpoint/2010/main" val="1138010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8E3EA6D3-F397-4055-97F2-031420B98A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9EE38D9-4DBE-48C4-80E2-14EB1BC6F0AD}"/>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sv-SE" sz="2800" b="1" u="none" strike="noStrike" kern="1200" cap="none" spc="0" normalizeH="0" noProof="0" dirty="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Rubrik 1">
            <a:extLst>
              <a:ext uri="{FF2B5EF4-FFF2-40B4-BE49-F238E27FC236}">
                <a16:creationId xmlns:a16="http://schemas.microsoft.com/office/drawing/2014/main" id="{ABD81298-249E-0B4B-BAF5-AF9E825D7477}"/>
              </a:ext>
            </a:extLst>
          </p:cNvPr>
          <p:cNvSpPr>
            <a:spLocks noGrp="1"/>
          </p:cNvSpPr>
          <p:nvPr>
            <p:ph type="title"/>
          </p:nvPr>
        </p:nvSpPr>
        <p:spPr/>
        <p:txBody>
          <a:bodyPr/>
          <a:lstStyle/>
          <a:p>
            <a:r>
              <a:rPr lang="sv-SE" dirty="0">
                <a:solidFill>
                  <a:schemeClr val="bg1"/>
                </a:solidFill>
              </a:rPr>
              <a:t>Du hittar mer information och stödmaterial på </a:t>
            </a:r>
            <a:r>
              <a:rPr lang="sv-SE" dirty="0" err="1">
                <a:solidFill>
                  <a:schemeClr val="bg1"/>
                </a:solidFill>
              </a:rPr>
              <a:t>ÖDIS</a:t>
            </a:r>
            <a:r>
              <a:rPr lang="sv-SE" dirty="0">
                <a:solidFill>
                  <a:schemeClr val="bg1"/>
                </a:solidFill>
              </a:rPr>
              <a:t> hemsida</a:t>
            </a:r>
          </a:p>
        </p:txBody>
      </p:sp>
      <p:sp>
        <p:nvSpPr>
          <p:cNvPr id="15" name="TextBox 14">
            <a:extLst>
              <a:ext uri="{FF2B5EF4-FFF2-40B4-BE49-F238E27FC236}">
                <a16:creationId xmlns:a16="http://schemas.microsoft.com/office/drawing/2014/main" id="{D348EA43-4FC6-4262-A55D-6FD20ABDD2E0}"/>
              </a:ext>
            </a:extLst>
          </p:cNvPr>
          <p:cNvSpPr txBox="1"/>
          <p:nvPr/>
        </p:nvSpPr>
        <p:spPr>
          <a:xfrm>
            <a:off x="609600" y="1542371"/>
            <a:ext cx="10972800" cy="440843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Arial"/>
                <a:ea typeface="+mn-ea"/>
                <a:cs typeface="+mn-cs"/>
              </a:rPr>
              <a:t>Detta material är framtaget av projektet Ökad användning av öppna data i Stockholmsregionen (</a:t>
            </a:r>
            <a:r>
              <a:rPr kumimoji="0" lang="sv-SE" sz="2000" b="0" i="0" u="none" strike="noStrike" kern="1200" cap="none" spc="0" normalizeH="0" baseline="0" noProof="0" dirty="0" err="1">
                <a:ln>
                  <a:noFill/>
                </a:ln>
                <a:solidFill>
                  <a:srgbClr val="FFFFFF"/>
                </a:solidFill>
                <a:effectLst/>
                <a:uLnTx/>
                <a:uFillTx/>
                <a:latin typeface="Arial"/>
                <a:ea typeface="+mn-ea"/>
                <a:cs typeface="+mn-cs"/>
              </a:rPr>
              <a:t>ÖDIS</a:t>
            </a:r>
            <a:r>
              <a:rPr kumimoji="0" lang="sv-SE" sz="2000" b="0" i="0" u="none" strike="noStrike" kern="1200" cap="none" spc="0" normalizeH="0" baseline="0" noProof="0" dirty="0">
                <a:ln>
                  <a:noFill/>
                </a:ln>
                <a:solidFill>
                  <a:srgbClr val="FFFFFF"/>
                </a:solidFill>
                <a:effectLst/>
                <a:uLnTx/>
                <a:uFillTx/>
                <a:latin typeface="Arial"/>
                <a:ea typeface="+mn-ea"/>
                <a:cs typeface="+mn-cs"/>
              </a:rPr>
              <a:t>), som var </a:t>
            </a:r>
            <a:r>
              <a:rPr kumimoji="0" lang="sv" sz="2000" b="0" i="0" u="none" strike="noStrike" kern="1200" cap="none" spc="0" normalizeH="0" baseline="0" noProof="0" dirty="0">
                <a:ln>
                  <a:noFill/>
                </a:ln>
                <a:solidFill>
                  <a:srgbClr val="FFFFFF"/>
                </a:solidFill>
                <a:effectLst/>
                <a:uLnTx/>
                <a:uFillTx/>
                <a:latin typeface="Arial"/>
                <a:ea typeface="+mn-ea"/>
                <a:cs typeface="+mn-cs"/>
              </a:rPr>
              <a:t>en gemensam satsning av samtliga 26 kommuner i kommunsamarbetet Storsthlm. Projektet pågick april 2018 – december 2020. </a:t>
            </a:r>
            <a:endParaRPr kumimoji="0" lang="sv-SE" sz="2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FF"/>
                </a:solidFill>
                <a:effectLst/>
                <a:uLnTx/>
                <a:uFillTx/>
                <a:latin typeface="Arial"/>
                <a:ea typeface="+mn-ea"/>
                <a:cs typeface="+mn-cs"/>
              </a:rPr>
              <a:t>Läs mer om projektet och hitta mer stödmaterial likt detta på </a:t>
            </a:r>
            <a:r>
              <a:rPr kumimoji="0" lang="sv-SE" sz="2000" b="1" i="0" u="none" strike="noStrike" kern="1200" cap="none" spc="0" normalizeH="0" baseline="0" noProof="0" dirty="0" err="1">
                <a:ln>
                  <a:noFill/>
                </a:ln>
                <a:solidFill>
                  <a:srgbClr val="FFFFFF"/>
                </a:solidFill>
                <a:effectLst/>
                <a:uLnTx/>
                <a:uFillTx/>
                <a:latin typeface="Arial"/>
                <a:ea typeface="+mn-ea"/>
                <a:cs typeface="+mn-cs"/>
                <a:hlinkClick r:id="rId7">
                  <a:extLst>
                    <a:ext uri="{A12FA001-AC4F-418D-AE19-62706E023703}">
                      <ahyp:hlinkClr xmlns:ahyp="http://schemas.microsoft.com/office/drawing/2018/hyperlinkcolor" val="tx"/>
                    </a:ext>
                  </a:extLst>
                </a:hlinkClick>
              </a:rPr>
              <a:t>smartstad.stockholm</a:t>
            </a:r>
            <a:r>
              <a:rPr kumimoji="0" lang="sv-SE" sz="2000" b="1" i="0" u="none" strike="noStrike" kern="1200" cap="none" spc="0" normalizeH="0" baseline="0" noProof="0" dirty="0">
                <a:ln>
                  <a:noFill/>
                </a:ln>
                <a:solidFill>
                  <a:srgbClr val="FFFFFF"/>
                </a:solidFill>
                <a:effectLst/>
                <a:uLnTx/>
                <a:uFillTx/>
                <a:latin typeface="Arial"/>
                <a:ea typeface="+mn-ea"/>
                <a:cs typeface="+mn-cs"/>
                <a:hlinkClick r:id="rId7">
                  <a:extLst>
                    <a:ext uri="{A12FA001-AC4F-418D-AE19-62706E023703}">
                      <ahyp:hlinkClr xmlns:ahyp="http://schemas.microsoft.com/office/drawing/2018/hyperlinkcolor" val="tx"/>
                    </a:ext>
                  </a:extLst>
                </a:hlinkClick>
              </a:rPr>
              <a:t>/</a:t>
            </a:r>
            <a:r>
              <a:rPr kumimoji="0" lang="sv-SE" sz="2000" b="1" i="0" u="none" strike="noStrike" kern="1200" cap="none" spc="0" normalizeH="0" baseline="0" noProof="0" dirty="0" err="1">
                <a:ln>
                  <a:noFill/>
                </a:ln>
                <a:solidFill>
                  <a:srgbClr val="FFFFFF"/>
                </a:solidFill>
                <a:effectLst/>
                <a:uLnTx/>
                <a:uFillTx/>
                <a:latin typeface="Arial"/>
                <a:ea typeface="+mn-ea"/>
                <a:cs typeface="+mn-cs"/>
                <a:hlinkClick r:id="rId7">
                  <a:extLst>
                    <a:ext uri="{A12FA001-AC4F-418D-AE19-62706E023703}">
                      <ahyp:hlinkClr xmlns:ahyp="http://schemas.microsoft.com/office/drawing/2018/hyperlinkcolor" val="tx"/>
                    </a:ext>
                  </a:extLst>
                </a:hlinkClick>
              </a:rPr>
              <a:t>odis</a:t>
            </a:r>
            <a:endParaRPr kumimoji="0" lang="sv-SE" sz="20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4039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extLst>
              <p:ext uri="{D42A27DB-BD31-4B8C-83A1-F6EECF244321}">
                <p14:modId xmlns:p14="http://schemas.microsoft.com/office/powerpoint/2010/main" val="2233503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2400" b="1" dirty="0">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pPr/>
              <a:t>Agenda</a:t>
            </a:fld>
            <a:endParaRPr lang="sv-SE" dirty="0"/>
          </a:p>
        </p:txBody>
      </p:sp>
      <p:sp>
        <p:nvSpPr>
          <p:cNvPr id="12" name="Platshållare för text 2">
            <a:extLst>
              <a:ext uri="{FF2B5EF4-FFF2-40B4-BE49-F238E27FC236}">
                <a16:creationId xmlns:a16="http://schemas.microsoft.com/office/drawing/2014/main" id="{1258A6CC-B6BD-4367-8440-69AEB80E8C66}"/>
              </a:ext>
            </a:extLst>
          </p:cNvPr>
          <p:cNvSpPr>
            <a:spLocks noGrp="1"/>
          </p:cNvSpPr>
          <p:nvPr>
            <p:custDataLst>
              <p:tags r:id="rId4"/>
            </p:custDataLst>
          </p:nvPr>
        </p:nvSpPr>
        <p:spPr bwMode="gray">
          <a:xfrm>
            <a:off x="609599" y="1543050"/>
            <a:ext cx="10972800" cy="609600"/>
          </a:xfrm>
          <a:prstGeom prst="rect">
            <a:avLst/>
          </a:prstGeom>
          <a:solidFill>
            <a:schemeClr val="tx2"/>
          </a:solidFill>
          <a:ln w="38100" algn="ctr">
            <a:solidFill>
              <a:schemeClr val="bg1"/>
            </a:solidFill>
          </a:ln>
        </p:spPr>
        <p:txBody>
          <a:bodyPr vert="horz" wrap="none" lIns="122238" tIns="122238" rIns="0" bIns="122238"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sz="2400" b="1" dirty="0">
                <a:solidFill>
                  <a:schemeClr val="bg1"/>
                </a:solidFill>
                <a:sym typeface="+mn-lt"/>
              </a:rPr>
              <a:t>1. Vad är öppna data och varför är det viktigt?</a:t>
            </a:r>
          </a:p>
        </p:txBody>
      </p:sp>
      <p:sp>
        <p:nvSpPr>
          <p:cNvPr id="8" name="Platshållare för text 2">
            <a:hlinkClick r:id="rId11" action="ppaction://hlinksldjump"/>
            <a:extLst>
              <a:ext uri="{FF2B5EF4-FFF2-40B4-BE49-F238E27FC236}">
                <a16:creationId xmlns:a16="http://schemas.microsoft.com/office/drawing/2014/main" id="{6969D9E8-A78E-4653-AD8A-8933E97648EE}"/>
              </a:ext>
            </a:extLst>
          </p:cNvPr>
          <p:cNvSpPr>
            <a:spLocks noGrp="1"/>
          </p:cNvSpPr>
          <p:nvPr>
            <p:custDataLst>
              <p:tags r:id="rId5"/>
            </p:custDataLst>
          </p:nvPr>
        </p:nvSpPr>
        <p:spPr bwMode="gray">
          <a:xfrm>
            <a:off x="609600" y="2152650"/>
            <a:ext cx="10972800" cy="608013"/>
          </a:xfrm>
          <a:prstGeom prst="rect">
            <a:avLst/>
          </a:prstGeom>
          <a:solidFill>
            <a:schemeClr val="bg2"/>
          </a:solidFill>
          <a:ln w="38100" algn="ctr">
            <a:solidFill>
              <a:schemeClr val="bg1"/>
            </a:solidFill>
          </a:ln>
        </p:spPr>
        <p:txBody>
          <a:bodyPr vert="horz" wrap="none" lIns="122238" tIns="120650" rIns="0" bIns="122238"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sz="2400" dirty="0">
                <a:sym typeface="+mn-lt"/>
              </a:rPr>
              <a:t>2. Vilka datamängder efterfrågas av företagen?</a:t>
            </a:r>
          </a:p>
        </p:txBody>
      </p:sp>
      <p:sp>
        <p:nvSpPr>
          <p:cNvPr id="9" name="Platshållare för text 2">
            <a:hlinkClick r:id="rId12" action="ppaction://hlinksldjump"/>
            <a:extLst>
              <a:ext uri="{FF2B5EF4-FFF2-40B4-BE49-F238E27FC236}">
                <a16:creationId xmlns:a16="http://schemas.microsoft.com/office/drawing/2014/main" id="{9EE23B19-F56A-485F-B568-52A0171019C0}"/>
              </a:ext>
            </a:extLst>
          </p:cNvPr>
          <p:cNvSpPr>
            <a:spLocks noGrp="1"/>
          </p:cNvSpPr>
          <p:nvPr>
            <p:custDataLst>
              <p:tags r:id="rId6"/>
            </p:custDataLst>
          </p:nvPr>
        </p:nvSpPr>
        <p:spPr bwMode="gray">
          <a:xfrm>
            <a:off x="609600" y="2760663"/>
            <a:ext cx="10972800" cy="609600"/>
          </a:xfrm>
          <a:prstGeom prst="rect">
            <a:avLst/>
          </a:prstGeom>
          <a:solidFill>
            <a:schemeClr val="bg2"/>
          </a:solidFill>
          <a:ln w="38100" algn="ctr">
            <a:solidFill>
              <a:schemeClr val="bg1"/>
            </a:solidFill>
          </a:ln>
        </p:spPr>
        <p:txBody>
          <a:bodyPr vert="horz" wrap="none" lIns="122238" tIns="122238" rIns="0" bIns="122238"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sz="2400" dirty="0">
                <a:sym typeface="+mn-lt"/>
              </a:rPr>
              <a:t>3. Hur kommer man igång med arbetet runt öppna data? </a:t>
            </a:r>
          </a:p>
        </p:txBody>
      </p:sp>
    </p:spTree>
    <p:extLst>
      <p:ext uri="{BB962C8B-B14F-4D97-AF65-F5344CB8AC3E}">
        <p14:creationId xmlns:p14="http://schemas.microsoft.com/office/powerpoint/2010/main" val="148521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45A3B6D-62C4-4E49-A809-FA26EEBF81AD}"/>
              </a:ext>
            </a:extLst>
          </p:cNvPr>
          <p:cNvGraphicFramePr>
            <a:graphicFrameLocks noChangeAspect="1"/>
          </p:cNvGraphicFramePr>
          <p:nvPr>
            <p:custDataLst>
              <p:tags r:id="rId2"/>
            </p:custDataLst>
            <p:extLst>
              <p:ext uri="{D42A27DB-BD31-4B8C-83A1-F6EECF244321}">
                <p14:modId xmlns:p14="http://schemas.microsoft.com/office/powerpoint/2010/main" val="3514990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526" imgH="526" progId="TCLayout.ActiveDocument.1">
                  <p:embed/>
                </p:oleObj>
              </mc:Choice>
              <mc:Fallback>
                <p:oleObj name="think-cell Slide" r:id="rId5" imgW="526" imgH="526" progId="TCLayout.ActiveDocument.1">
                  <p:embed/>
                  <p:pic>
                    <p:nvPicPr>
                      <p:cNvPr id="4" name="Objekt 3" hidden="1">
                        <a:extLst>
                          <a:ext uri="{FF2B5EF4-FFF2-40B4-BE49-F238E27FC236}">
                            <a16:creationId xmlns:a16="http://schemas.microsoft.com/office/drawing/2014/main" id="{145A3B6D-62C4-4E49-A809-FA26EEBF81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E175EDD2-8C37-4EB6-AC83-AB62EDB27834}"/>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dirty="0">
              <a:latin typeface="Arial" panose="020B0604020202020204" pitchFamily="34" charset="0"/>
              <a:ea typeface="+mj-ea"/>
              <a:cs typeface="+mj-cs"/>
              <a:sym typeface="Arial" panose="020B0604020202020204" pitchFamily="34" charset="0"/>
            </a:endParaRPr>
          </a:p>
        </p:txBody>
      </p:sp>
      <p:grpSp>
        <p:nvGrpSpPr>
          <p:cNvPr id="28" name="Group 68">
            <a:extLst>
              <a:ext uri="{FF2B5EF4-FFF2-40B4-BE49-F238E27FC236}">
                <a16:creationId xmlns:a16="http://schemas.microsoft.com/office/drawing/2014/main" id="{184A7651-A03F-447B-9271-1B994C5E15FB}"/>
              </a:ext>
            </a:extLst>
          </p:cNvPr>
          <p:cNvGrpSpPr/>
          <p:nvPr/>
        </p:nvGrpSpPr>
        <p:grpSpPr>
          <a:xfrm>
            <a:off x="8411936" y="1195237"/>
            <a:ext cx="3170464" cy="2991797"/>
            <a:chOff x="3906303" y="1844824"/>
            <a:chExt cx="4478139" cy="4225776"/>
          </a:xfrm>
        </p:grpSpPr>
        <p:sp>
          <p:nvSpPr>
            <p:cNvPr id="29" name="Freeform 48">
              <a:extLst>
                <a:ext uri="{FF2B5EF4-FFF2-40B4-BE49-F238E27FC236}">
                  <a16:creationId xmlns:a16="http://schemas.microsoft.com/office/drawing/2014/main" id="{D14DAD63-7E11-4A76-964B-731A3E551EF0}"/>
                </a:ext>
              </a:extLst>
            </p:cNvPr>
            <p:cNvSpPr/>
            <p:nvPr/>
          </p:nvSpPr>
          <p:spPr>
            <a:xfrm>
              <a:off x="4697863" y="3257973"/>
              <a:ext cx="1398136" cy="1256518"/>
            </a:xfrm>
            <a:custGeom>
              <a:avLst/>
              <a:gdLst>
                <a:gd name="connsiteX0" fmla="*/ 710612 w 1616148"/>
                <a:gd name="connsiteY0" fmla="*/ 0 h 1452447"/>
                <a:gd name="connsiteX1" fmla="*/ 1485469 w 1616148"/>
                <a:gd name="connsiteY1" fmla="*/ 196201 h 1452447"/>
                <a:gd name="connsiteX2" fmla="*/ 1616148 w 1616148"/>
                <a:gd name="connsiteY2" fmla="*/ 275590 h 1452447"/>
                <a:gd name="connsiteX3" fmla="*/ 1612795 w 1616148"/>
                <a:gd name="connsiteY3" fmla="*/ 277627 h 1452447"/>
                <a:gd name="connsiteX4" fmla="*/ 929109 w 1616148"/>
                <a:gd name="connsiteY4" fmla="*/ 1297985 h 1452447"/>
                <a:gd name="connsiteX5" fmla="*/ 905536 w 1616148"/>
                <a:gd name="connsiteY5" fmla="*/ 1452447 h 1452447"/>
                <a:gd name="connsiteX6" fmla="*/ 841290 w 1616148"/>
                <a:gd name="connsiteY6" fmla="*/ 1421498 h 1452447"/>
                <a:gd name="connsiteX7" fmla="*/ 23573 w 1616148"/>
                <a:gd name="connsiteY7" fmla="*/ 319714 h 1452447"/>
                <a:gd name="connsiteX8" fmla="*/ 0 w 1616148"/>
                <a:gd name="connsiteY8" fmla="*/ 165253 h 1452447"/>
                <a:gd name="connsiteX9" fmla="*/ 77855 w 1616148"/>
                <a:gd name="connsiteY9" fmla="*/ 127748 h 1452447"/>
                <a:gd name="connsiteX10" fmla="*/ 710612 w 1616148"/>
                <a:gd name="connsiteY10" fmla="*/ 0 h 145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148" h="1452447">
                  <a:moveTo>
                    <a:pt x="710612" y="0"/>
                  </a:moveTo>
                  <a:cubicBezTo>
                    <a:pt x="991173" y="0"/>
                    <a:pt x="1255133" y="71075"/>
                    <a:pt x="1485469" y="196201"/>
                  </a:cubicBezTo>
                  <a:lnTo>
                    <a:pt x="1616148" y="275590"/>
                  </a:lnTo>
                  <a:lnTo>
                    <a:pt x="1612795" y="277627"/>
                  </a:lnTo>
                  <a:cubicBezTo>
                    <a:pt x="1266865" y="511333"/>
                    <a:pt x="1015727" y="874695"/>
                    <a:pt x="929109" y="1297985"/>
                  </a:cubicBezTo>
                  <a:lnTo>
                    <a:pt x="905536" y="1452447"/>
                  </a:lnTo>
                  <a:lnTo>
                    <a:pt x="841290" y="1421498"/>
                  </a:lnTo>
                  <a:cubicBezTo>
                    <a:pt x="426684" y="1196271"/>
                    <a:pt x="121019" y="795916"/>
                    <a:pt x="23573" y="319714"/>
                  </a:cubicBezTo>
                  <a:lnTo>
                    <a:pt x="0" y="165253"/>
                  </a:lnTo>
                  <a:lnTo>
                    <a:pt x="77855" y="127748"/>
                  </a:lnTo>
                  <a:cubicBezTo>
                    <a:pt x="272339" y="45488"/>
                    <a:pt x="486164" y="0"/>
                    <a:pt x="710612" y="0"/>
                  </a:cubicBezTo>
                  <a:close/>
                </a:path>
              </a:pathLst>
            </a:custGeom>
            <a:solidFill>
              <a:srgbClr val="FF43A3"/>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algn="ctr" defTabSz="2889250">
                <a:lnSpc>
                  <a:spcPct val="90000"/>
                </a:lnSpc>
                <a:spcBef>
                  <a:spcPct val="0"/>
                </a:spcBef>
                <a:spcAft>
                  <a:spcPct val="35000"/>
                </a:spcAft>
              </a:pPr>
              <a:endParaRPr lang="sv-SE" sz="4800">
                <a:latin typeface="Arial" panose="020B0604020202020204" pitchFamily="34" charset="0"/>
                <a:cs typeface="Arial" panose="020B0604020202020204" pitchFamily="34" charset="0"/>
              </a:endParaRPr>
            </a:p>
          </p:txBody>
        </p:sp>
        <p:sp>
          <p:nvSpPr>
            <p:cNvPr id="30" name="Freeform 49">
              <a:extLst>
                <a:ext uri="{FF2B5EF4-FFF2-40B4-BE49-F238E27FC236}">
                  <a16:creationId xmlns:a16="http://schemas.microsoft.com/office/drawing/2014/main" id="{03D0BC85-BE36-422F-9F0E-879EF2E6F61D}"/>
                </a:ext>
              </a:extLst>
            </p:cNvPr>
            <p:cNvSpPr/>
            <p:nvPr/>
          </p:nvSpPr>
          <p:spPr>
            <a:xfrm>
              <a:off x="6096000" y="3257973"/>
              <a:ext cx="1398135" cy="1256518"/>
            </a:xfrm>
            <a:custGeom>
              <a:avLst/>
              <a:gdLst>
                <a:gd name="connsiteX0" fmla="*/ 905535 w 1616146"/>
                <a:gd name="connsiteY0" fmla="*/ 0 h 1452447"/>
                <a:gd name="connsiteX1" fmla="*/ 1538292 w 1616146"/>
                <a:gd name="connsiteY1" fmla="*/ 127748 h 1452447"/>
                <a:gd name="connsiteX2" fmla="*/ 1616146 w 1616146"/>
                <a:gd name="connsiteY2" fmla="*/ 165252 h 1452447"/>
                <a:gd name="connsiteX3" fmla="*/ 1592573 w 1616146"/>
                <a:gd name="connsiteY3" fmla="*/ 319714 h 1452447"/>
                <a:gd name="connsiteX4" fmla="*/ 774856 w 1616146"/>
                <a:gd name="connsiteY4" fmla="*/ 1421498 h 1452447"/>
                <a:gd name="connsiteX5" fmla="*/ 710611 w 1616146"/>
                <a:gd name="connsiteY5" fmla="*/ 1452447 h 1452447"/>
                <a:gd name="connsiteX6" fmla="*/ 687038 w 1616146"/>
                <a:gd name="connsiteY6" fmla="*/ 1297985 h 1452447"/>
                <a:gd name="connsiteX7" fmla="*/ 3352 w 1616146"/>
                <a:gd name="connsiteY7" fmla="*/ 277627 h 1452447"/>
                <a:gd name="connsiteX8" fmla="*/ 0 w 1616146"/>
                <a:gd name="connsiteY8" fmla="*/ 275590 h 1452447"/>
                <a:gd name="connsiteX9" fmla="*/ 130678 w 1616146"/>
                <a:gd name="connsiteY9" fmla="*/ 196201 h 1452447"/>
                <a:gd name="connsiteX10" fmla="*/ 905535 w 1616146"/>
                <a:gd name="connsiteY10" fmla="*/ 0 h 145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146" h="1452447">
                  <a:moveTo>
                    <a:pt x="905535" y="0"/>
                  </a:moveTo>
                  <a:cubicBezTo>
                    <a:pt x="1129984" y="0"/>
                    <a:pt x="1343808" y="45488"/>
                    <a:pt x="1538292" y="127748"/>
                  </a:cubicBezTo>
                  <a:lnTo>
                    <a:pt x="1616146" y="165252"/>
                  </a:lnTo>
                  <a:lnTo>
                    <a:pt x="1592573" y="319714"/>
                  </a:lnTo>
                  <a:cubicBezTo>
                    <a:pt x="1495128" y="795916"/>
                    <a:pt x="1189463" y="1196271"/>
                    <a:pt x="774856" y="1421498"/>
                  </a:cubicBezTo>
                  <a:lnTo>
                    <a:pt x="710611" y="1452447"/>
                  </a:lnTo>
                  <a:lnTo>
                    <a:pt x="687038" y="1297985"/>
                  </a:lnTo>
                  <a:cubicBezTo>
                    <a:pt x="600420" y="874695"/>
                    <a:pt x="349283" y="511333"/>
                    <a:pt x="3352" y="277627"/>
                  </a:cubicBezTo>
                  <a:lnTo>
                    <a:pt x="0" y="275590"/>
                  </a:lnTo>
                  <a:lnTo>
                    <a:pt x="130678" y="196201"/>
                  </a:lnTo>
                  <a:cubicBezTo>
                    <a:pt x="361014" y="71075"/>
                    <a:pt x="624975" y="0"/>
                    <a:pt x="905535" y="0"/>
                  </a:cubicBezTo>
                  <a:close/>
                </a:path>
              </a:pathLst>
            </a:custGeom>
            <a:solidFill>
              <a:srgbClr val="FF43A3"/>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algn="ctr" defTabSz="2889250">
                <a:lnSpc>
                  <a:spcPct val="90000"/>
                </a:lnSpc>
                <a:spcBef>
                  <a:spcPct val="0"/>
                </a:spcBef>
                <a:spcAft>
                  <a:spcPct val="35000"/>
                </a:spcAft>
              </a:pPr>
              <a:endParaRPr lang="sv-SE" sz="4800">
                <a:latin typeface="Arial" panose="020B0604020202020204" pitchFamily="34" charset="0"/>
                <a:cs typeface="Arial" panose="020B0604020202020204" pitchFamily="34" charset="0"/>
              </a:endParaRPr>
            </a:p>
          </p:txBody>
        </p:sp>
        <p:sp>
          <p:nvSpPr>
            <p:cNvPr id="31" name="Freeform 50">
              <a:extLst>
                <a:ext uri="{FF2B5EF4-FFF2-40B4-BE49-F238E27FC236}">
                  <a16:creationId xmlns:a16="http://schemas.microsoft.com/office/drawing/2014/main" id="{B16E6052-80F8-4A39-BD34-563AA658A944}"/>
                </a:ext>
              </a:extLst>
            </p:cNvPr>
            <p:cNvSpPr/>
            <p:nvPr/>
          </p:nvSpPr>
          <p:spPr>
            <a:xfrm>
              <a:off x="5473069" y="4514491"/>
              <a:ext cx="1245862" cy="1317695"/>
            </a:xfrm>
            <a:custGeom>
              <a:avLst/>
              <a:gdLst>
                <a:gd name="connsiteX0" fmla="*/ 1430676 w 1440129"/>
                <a:gd name="connsiteY0" fmla="*/ 0 h 1523163"/>
                <a:gd name="connsiteX1" fmla="*/ 1431736 w 1440129"/>
                <a:gd name="connsiteY1" fmla="*/ 6945 h 1523163"/>
                <a:gd name="connsiteX2" fmla="*/ 1440129 w 1440129"/>
                <a:gd name="connsiteY2" fmla="*/ 173153 h 1523163"/>
                <a:gd name="connsiteX3" fmla="*/ 723417 w 1440129"/>
                <a:gd name="connsiteY3" fmla="*/ 1521126 h 1523163"/>
                <a:gd name="connsiteX4" fmla="*/ 720065 w 1440129"/>
                <a:gd name="connsiteY4" fmla="*/ 1523163 h 1523163"/>
                <a:gd name="connsiteX5" fmla="*/ 716712 w 1440129"/>
                <a:gd name="connsiteY5" fmla="*/ 1521126 h 1523163"/>
                <a:gd name="connsiteX6" fmla="*/ 0 w 1440129"/>
                <a:gd name="connsiteY6" fmla="*/ 173153 h 1523163"/>
                <a:gd name="connsiteX7" fmla="*/ 8393 w 1440129"/>
                <a:gd name="connsiteY7" fmla="*/ 6945 h 1523163"/>
                <a:gd name="connsiteX8" fmla="*/ 9453 w 1440129"/>
                <a:gd name="connsiteY8" fmla="*/ 0 h 1523163"/>
                <a:gd name="connsiteX9" fmla="*/ 87307 w 1440129"/>
                <a:gd name="connsiteY9" fmla="*/ 37504 h 1523163"/>
                <a:gd name="connsiteX10" fmla="*/ 720064 w 1440129"/>
                <a:gd name="connsiteY10" fmla="*/ 165252 h 1523163"/>
                <a:gd name="connsiteX11" fmla="*/ 1352821 w 1440129"/>
                <a:gd name="connsiteY11" fmla="*/ 37504 h 1523163"/>
                <a:gd name="connsiteX12" fmla="*/ 1430676 w 1440129"/>
                <a:gd name="connsiteY12" fmla="*/ 0 h 152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29" h="1523163">
                  <a:moveTo>
                    <a:pt x="1430676" y="0"/>
                  </a:moveTo>
                  <a:lnTo>
                    <a:pt x="1431736" y="6945"/>
                  </a:lnTo>
                  <a:cubicBezTo>
                    <a:pt x="1437286" y="61593"/>
                    <a:pt x="1440129" y="117041"/>
                    <a:pt x="1440129" y="173153"/>
                  </a:cubicBezTo>
                  <a:cubicBezTo>
                    <a:pt x="1440129" y="734274"/>
                    <a:pt x="1155830" y="1228994"/>
                    <a:pt x="723417" y="1521126"/>
                  </a:cubicBezTo>
                  <a:lnTo>
                    <a:pt x="720065" y="1523163"/>
                  </a:lnTo>
                  <a:lnTo>
                    <a:pt x="716712" y="1521126"/>
                  </a:lnTo>
                  <a:cubicBezTo>
                    <a:pt x="284299" y="1228994"/>
                    <a:pt x="0" y="734274"/>
                    <a:pt x="0" y="173153"/>
                  </a:cubicBezTo>
                  <a:cubicBezTo>
                    <a:pt x="0" y="117041"/>
                    <a:pt x="2843" y="61593"/>
                    <a:pt x="8393" y="6945"/>
                  </a:cubicBezTo>
                  <a:lnTo>
                    <a:pt x="9453" y="0"/>
                  </a:lnTo>
                  <a:lnTo>
                    <a:pt x="87307" y="37504"/>
                  </a:lnTo>
                  <a:cubicBezTo>
                    <a:pt x="281791" y="119764"/>
                    <a:pt x="495616" y="165252"/>
                    <a:pt x="720064" y="165252"/>
                  </a:cubicBezTo>
                  <a:cubicBezTo>
                    <a:pt x="944513" y="165252"/>
                    <a:pt x="1158337" y="119764"/>
                    <a:pt x="1352821" y="37504"/>
                  </a:cubicBezTo>
                  <a:lnTo>
                    <a:pt x="1430676" y="0"/>
                  </a:lnTo>
                  <a:close/>
                </a:path>
              </a:pathLst>
            </a:custGeom>
            <a:solidFill>
              <a:srgbClr val="FF43A3"/>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algn="ctr" defTabSz="2889250">
                <a:lnSpc>
                  <a:spcPct val="90000"/>
                </a:lnSpc>
                <a:spcBef>
                  <a:spcPct val="0"/>
                </a:spcBef>
                <a:spcAft>
                  <a:spcPct val="35000"/>
                </a:spcAft>
              </a:pPr>
              <a:endParaRPr lang="sv-SE" sz="4800">
                <a:latin typeface="Arial" panose="020B0604020202020204" pitchFamily="34" charset="0"/>
                <a:cs typeface="Arial" panose="020B0604020202020204" pitchFamily="34" charset="0"/>
              </a:endParaRPr>
            </a:p>
          </p:txBody>
        </p:sp>
        <p:sp>
          <p:nvSpPr>
            <p:cNvPr id="32" name="Freeform 51">
              <a:extLst>
                <a:ext uri="{FF2B5EF4-FFF2-40B4-BE49-F238E27FC236}">
                  <a16:creationId xmlns:a16="http://schemas.microsoft.com/office/drawing/2014/main" id="{88A8E341-5ED9-415C-A387-F6296BA20B75}"/>
                </a:ext>
              </a:extLst>
            </p:cNvPr>
            <p:cNvSpPr/>
            <p:nvPr/>
          </p:nvSpPr>
          <p:spPr>
            <a:xfrm>
              <a:off x="4689685" y="1844824"/>
              <a:ext cx="2812627" cy="1651563"/>
            </a:xfrm>
            <a:custGeom>
              <a:avLst/>
              <a:gdLst>
                <a:gd name="connsiteX0" fmla="*/ 1625600 w 3251200"/>
                <a:gd name="connsiteY0" fmla="*/ 0 h 1909091"/>
                <a:gd name="connsiteX1" fmla="*/ 3251200 w 3251200"/>
                <a:gd name="connsiteY1" fmla="*/ 1625600 h 1909091"/>
                <a:gd name="connsiteX2" fmla="*/ 3242807 w 3251200"/>
                <a:gd name="connsiteY2" fmla="*/ 1791808 h 1909091"/>
                <a:gd name="connsiteX3" fmla="*/ 3241747 w 3251200"/>
                <a:gd name="connsiteY3" fmla="*/ 1798753 h 1909091"/>
                <a:gd name="connsiteX4" fmla="*/ 3163893 w 3251200"/>
                <a:gd name="connsiteY4" fmla="*/ 1761249 h 1909091"/>
                <a:gd name="connsiteX5" fmla="*/ 2531136 w 3251200"/>
                <a:gd name="connsiteY5" fmla="*/ 1633501 h 1909091"/>
                <a:gd name="connsiteX6" fmla="*/ 1756279 w 3251200"/>
                <a:gd name="connsiteY6" fmla="*/ 1829702 h 1909091"/>
                <a:gd name="connsiteX7" fmla="*/ 1625601 w 3251200"/>
                <a:gd name="connsiteY7" fmla="*/ 1909091 h 1909091"/>
                <a:gd name="connsiteX8" fmla="*/ 1494922 w 3251200"/>
                <a:gd name="connsiteY8" fmla="*/ 1829702 h 1909091"/>
                <a:gd name="connsiteX9" fmla="*/ 720065 w 3251200"/>
                <a:gd name="connsiteY9" fmla="*/ 1633501 h 1909091"/>
                <a:gd name="connsiteX10" fmla="*/ 87308 w 3251200"/>
                <a:gd name="connsiteY10" fmla="*/ 1761249 h 1909091"/>
                <a:gd name="connsiteX11" fmla="*/ 9453 w 3251200"/>
                <a:gd name="connsiteY11" fmla="*/ 1798754 h 1909091"/>
                <a:gd name="connsiteX12" fmla="*/ 8393 w 3251200"/>
                <a:gd name="connsiteY12" fmla="*/ 1791808 h 1909091"/>
                <a:gd name="connsiteX13" fmla="*/ 0 w 3251200"/>
                <a:gd name="connsiteY13" fmla="*/ 1625600 h 1909091"/>
                <a:gd name="connsiteX14" fmla="*/ 1625600 w 3251200"/>
                <a:gd name="connsiteY14" fmla="*/ 0 h 19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1200" h="1909091">
                  <a:moveTo>
                    <a:pt x="1625600" y="0"/>
                  </a:moveTo>
                  <a:cubicBezTo>
                    <a:pt x="2523394" y="0"/>
                    <a:pt x="3251200" y="727806"/>
                    <a:pt x="3251200" y="1625600"/>
                  </a:cubicBezTo>
                  <a:cubicBezTo>
                    <a:pt x="3251200" y="1681712"/>
                    <a:pt x="3248357" y="1737160"/>
                    <a:pt x="3242807" y="1791808"/>
                  </a:cubicBezTo>
                  <a:lnTo>
                    <a:pt x="3241747" y="1798753"/>
                  </a:lnTo>
                  <a:lnTo>
                    <a:pt x="3163893" y="1761249"/>
                  </a:lnTo>
                  <a:cubicBezTo>
                    <a:pt x="2969409" y="1678989"/>
                    <a:pt x="2755585" y="1633501"/>
                    <a:pt x="2531136" y="1633501"/>
                  </a:cubicBezTo>
                  <a:cubicBezTo>
                    <a:pt x="2250576" y="1633501"/>
                    <a:pt x="1986615" y="1704576"/>
                    <a:pt x="1756279" y="1829702"/>
                  </a:cubicBezTo>
                  <a:lnTo>
                    <a:pt x="1625601" y="1909091"/>
                  </a:lnTo>
                  <a:lnTo>
                    <a:pt x="1494922" y="1829702"/>
                  </a:lnTo>
                  <a:cubicBezTo>
                    <a:pt x="1264586" y="1704576"/>
                    <a:pt x="1000626" y="1633501"/>
                    <a:pt x="720065" y="1633501"/>
                  </a:cubicBezTo>
                  <a:cubicBezTo>
                    <a:pt x="495617" y="1633501"/>
                    <a:pt x="281792" y="1678989"/>
                    <a:pt x="87308" y="1761249"/>
                  </a:cubicBezTo>
                  <a:lnTo>
                    <a:pt x="9453" y="1798754"/>
                  </a:lnTo>
                  <a:lnTo>
                    <a:pt x="8393" y="1791808"/>
                  </a:lnTo>
                  <a:cubicBezTo>
                    <a:pt x="2843" y="1737160"/>
                    <a:pt x="0" y="1681712"/>
                    <a:pt x="0" y="1625600"/>
                  </a:cubicBezTo>
                  <a:cubicBezTo>
                    <a:pt x="0" y="727806"/>
                    <a:pt x="727806" y="0"/>
                    <a:pt x="1625600" y="0"/>
                  </a:cubicBezTo>
                  <a:close/>
                </a:path>
              </a:pathLst>
            </a:custGeom>
            <a:solidFill>
              <a:srgbClr val="FEDEE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algn="ctr" defTabSz="2889250">
                <a:lnSpc>
                  <a:spcPct val="90000"/>
                </a:lnSpc>
                <a:spcBef>
                  <a:spcPct val="0"/>
                </a:spcBef>
                <a:spcAft>
                  <a:spcPct val="35000"/>
                </a:spcAft>
              </a:pPr>
              <a:endParaRPr lang="sv-SE" sz="4800">
                <a:latin typeface="Arial" panose="020B0604020202020204" pitchFamily="34" charset="0"/>
                <a:cs typeface="Arial" panose="020B0604020202020204" pitchFamily="34" charset="0"/>
              </a:endParaRPr>
            </a:p>
          </p:txBody>
        </p:sp>
        <p:sp>
          <p:nvSpPr>
            <p:cNvPr id="33" name="Freeform 52">
              <a:extLst>
                <a:ext uri="{FF2B5EF4-FFF2-40B4-BE49-F238E27FC236}">
                  <a16:creationId xmlns:a16="http://schemas.microsoft.com/office/drawing/2014/main" id="{80646A9D-38D0-4B9B-9EC1-B75FC11D3081}"/>
                </a:ext>
              </a:extLst>
            </p:cNvPr>
            <p:cNvSpPr/>
            <p:nvPr/>
          </p:nvSpPr>
          <p:spPr>
            <a:xfrm>
              <a:off x="6096000" y="3400932"/>
              <a:ext cx="2189696" cy="2669667"/>
            </a:xfrm>
            <a:custGeom>
              <a:avLst/>
              <a:gdLst>
                <a:gd name="connsiteX0" fmla="*/ 1616146 w 2531135"/>
                <a:gd name="connsiteY0" fmla="*/ 0 h 3085948"/>
                <a:gd name="connsiteX1" fmla="*/ 1680392 w 2531135"/>
                <a:gd name="connsiteY1" fmla="*/ 30949 h 3085948"/>
                <a:gd name="connsiteX2" fmla="*/ 2531135 w 2531135"/>
                <a:gd name="connsiteY2" fmla="*/ 1460348 h 3085948"/>
                <a:gd name="connsiteX3" fmla="*/ 905535 w 2531135"/>
                <a:gd name="connsiteY3" fmla="*/ 3085948 h 3085948"/>
                <a:gd name="connsiteX4" fmla="*/ 130678 w 2531135"/>
                <a:gd name="connsiteY4" fmla="*/ 2889747 h 3085948"/>
                <a:gd name="connsiteX5" fmla="*/ 0 w 2531135"/>
                <a:gd name="connsiteY5" fmla="*/ 2810358 h 3085948"/>
                <a:gd name="connsiteX6" fmla="*/ 3352 w 2531135"/>
                <a:gd name="connsiteY6" fmla="*/ 2808321 h 3085948"/>
                <a:gd name="connsiteX7" fmla="*/ 720064 w 2531135"/>
                <a:gd name="connsiteY7" fmla="*/ 1460348 h 3085948"/>
                <a:gd name="connsiteX8" fmla="*/ 711671 w 2531135"/>
                <a:gd name="connsiteY8" fmla="*/ 1294140 h 3085948"/>
                <a:gd name="connsiteX9" fmla="*/ 710611 w 2531135"/>
                <a:gd name="connsiteY9" fmla="*/ 1287195 h 3085948"/>
                <a:gd name="connsiteX10" fmla="*/ 774856 w 2531135"/>
                <a:gd name="connsiteY10" fmla="*/ 1256246 h 3085948"/>
                <a:gd name="connsiteX11" fmla="*/ 1592573 w 2531135"/>
                <a:gd name="connsiteY11" fmla="*/ 154462 h 3085948"/>
                <a:gd name="connsiteX12" fmla="*/ 1616146 w 2531135"/>
                <a:gd name="connsiteY12" fmla="*/ 0 h 30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1135" h="3085948">
                  <a:moveTo>
                    <a:pt x="1616146" y="0"/>
                  </a:moveTo>
                  <a:lnTo>
                    <a:pt x="1680392" y="30949"/>
                  </a:lnTo>
                  <a:cubicBezTo>
                    <a:pt x="2187133" y="306227"/>
                    <a:pt x="2531135" y="843115"/>
                    <a:pt x="2531135" y="1460348"/>
                  </a:cubicBezTo>
                  <a:cubicBezTo>
                    <a:pt x="2531135" y="2358142"/>
                    <a:pt x="1803329" y="3085948"/>
                    <a:pt x="905535" y="3085948"/>
                  </a:cubicBezTo>
                  <a:cubicBezTo>
                    <a:pt x="624975" y="3085948"/>
                    <a:pt x="361014" y="3014873"/>
                    <a:pt x="130678" y="2889747"/>
                  </a:cubicBezTo>
                  <a:lnTo>
                    <a:pt x="0" y="2810358"/>
                  </a:lnTo>
                  <a:lnTo>
                    <a:pt x="3352" y="2808321"/>
                  </a:lnTo>
                  <a:cubicBezTo>
                    <a:pt x="435765" y="2516189"/>
                    <a:pt x="720064" y="2021469"/>
                    <a:pt x="720064" y="1460348"/>
                  </a:cubicBezTo>
                  <a:cubicBezTo>
                    <a:pt x="720064" y="1404236"/>
                    <a:pt x="717221" y="1348788"/>
                    <a:pt x="711671" y="1294140"/>
                  </a:cubicBezTo>
                  <a:lnTo>
                    <a:pt x="710611" y="1287195"/>
                  </a:lnTo>
                  <a:lnTo>
                    <a:pt x="774856" y="1256246"/>
                  </a:lnTo>
                  <a:cubicBezTo>
                    <a:pt x="1189463" y="1031019"/>
                    <a:pt x="1495128" y="630664"/>
                    <a:pt x="1592573" y="154462"/>
                  </a:cubicBezTo>
                  <a:lnTo>
                    <a:pt x="1616146" y="0"/>
                  </a:lnTo>
                  <a:close/>
                </a:path>
              </a:pathLst>
            </a:custGeom>
            <a:solidFill>
              <a:srgbClr val="FEDEE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algn="ctr" defTabSz="2889250">
                <a:lnSpc>
                  <a:spcPct val="90000"/>
                </a:lnSpc>
                <a:spcBef>
                  <a:spcPct val="0"/>
                </a:spcBef>
                <a:spcAft>
                  <a:spcPct val="35000"/>
                </a:spcAft>
              </a:pPr>
              <a:endParaRPr lang="sv-SE" sz="4800">
                <a:latin typeface="Arial" panose="020B0604020202020204" pitchFamily="34" charset="0"/>
                <a:cs typeface="Arial" panose="020B0604020202020204" pitchFamily="34" charset="0"/>
              </a:endParaRPr>
            </a:p>
          </p:txBody>
        </p:sp>
        <p:sp>
          <p:nvSpPr>
            <p:cNvPr id="34" name="Freeform 53">
              <a:extLst>
                <a:ext uri="{FF2B5EF4-FFF2-40B4-BE49-F238E27FC236}">
                  <a16:creationId xmlns:a16="http://schemas.microsoft.com/office/drawing/2014/main" id="{51C7A5B0-4161-4661-99F1-D21F4B1CB43A}"/>
                </a:ext>
              </a:extLst>
            </p:cNvPr>
            <p:cNvSpPr/>
            <p:nvPr/>
          </p:nvSpPr>
          <p:spPr>
            <a:xfrm>
              <a:off x="3906303" y="3400934"/>
              <a:ext cx="2189697" cy="2669666"/>
            </a:xfrm>
            <a:custGeom>
              <a:avLst/>
              <a:gdLst>
                <a:gd name="connsiteX0" fmla="*/ 914988 w 2531136"/>
                <a:gd name="connsiteY0" fmla="*/ 0 h 3085947"/>
                <a:gd name="connsiteX1" fmla="*/ 938561 w 2531136"/>
                <a:gd name="connsiteY1" fmla="*/ 154461 h 3085947"/>
                <a:gd name="connsiteX2" fmla="*/ 1756278 w 2531136"/>
                <a:gd name="connsiteY2" fmla="*/ 1256245 h 3085947"/>
                <a:gd name="connsiteX3" fmla="*/ 1820524 w 2531136"/>
                <a:gd name="connsiteY3" fmla="*/ 1287194 h 3085947"/>
                <a:gd name="connsiteX4" fmla="*/ 1819464 w 2531136"/>
                <a:gd name="connsiteY4" fmla="*/ 1294139 h 3085947"/>
                <a:gd name="connsiteX5" fmla="*/ 1811071 w 2531136"/>
                <a:gd name="connsiteY5" fmla="*/ 1460347 h 3085947"/>
                <a:gd name="connsiteX6" fmla="*/ 2527783 w 2531136"/>
                <a:gd name="connsiteY6" fmla="*/ 2808320 h 3085947"/>
                <a:gd name="connsiteX7" fmla="*/ 2531136 w 2531136"/>
                <a:gd name="connsiteY7" fmla="*/ 2810357 h 3085947"/>
                <a:gd name="connsiteX8" fmla="*/ 2400457 w 2531136"/>
                <a:gd name="connsiteY8" fmla="*/ 2889746 h 3085947"/>
                <a:gd name="connsiteX9" fmla="*/ 1625600 w 2531136"/>
                <a:gd name="connsiteY9" fmla="*/ 3085947 h 3085947"/>
                <a:gd name="connsiteX10" fmla="*/ 0 w 2531136"/>
                <a:gd name="connsiteY10" fmla="*/ 1460347 h 3085947"/>
                <a:gd name="connsiteX11" fmla="*/ 850743 w 2531136"/>
                <a:gd name="connsiteY11" fmla="*/ 30948 h 3085947"/>
                <a:gd name="connsiteX12" fmla="*/ 914988 w 2531136"/>
                <a:gd name="connsiteY12" fmla="*/ 0 h 308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1136" h="3085947">
                  <a:moveTo>
                    <a:pt x="914988" y="0"/>
                  </a:moveTo>
                  <a:lnTo>
                    <a:pt x="938561" y="154461"/>
                  </a:lnTo>
                  <a:cubicBezTo>
                    <a:pt x="1036007" y="630663"/>
                    <a:pt x="1341672" y="1031018"/>
                    <a:pt x="1756278" y="1256245"/>
                  </a:cubicBezTo>
                  <a:lnTo>
                    <a:pt x="1820524" y="1287194"/>
                  </a:lnTo>
                  <a:lnTo>
                    <a:pt x="1819464" y="1294139"/>
                  </a:lnTo>
                  <a:cubicBezTo>
                    <a:pt x="1813914" y="1348787"/>
                    <a:pt x="1811071" y="1404235"/>
                    <a:pt x="1811071" y="1460347"/>
                  </a:cubicBezTo>
                  <a:cubicBezTo>
                    <a:pt x="1811071" y="2021468"/>
                    <a:pt x="2095370" y="2516188"/>
                    <a:pt x="2527783" y="2808320"/>
                  </a:cubicBezTo>
                  <a:lnTo>
                    <a:pt x="2531136" y="2810357"/>
                  </a:lnTo>
                  <a:lnTo>
                    <a:pt x="2400457" y="2889746"/>
                  </a:lnTo>
                  <a:cubicBezTo>
                    <a:pt x="2170121" y="3014872"/>
                    <a:pt x="1906161" y="3085947"/>
                    <a:pt x="1625600" y="3085947"/>
                  </a:cubicBezTo>
                  <a:cubicBezTo>
                    <a:pt x="727806" y="3085947"/>
                    <a:pt x="0" y="2358141"/>
                    <a:pt x="0" y="1460347"/>
                  </a:cubicBezTo>
                  <a:cubicBezTo>
                    <a:pt x="0" y="843114"/>
                    <a:pt x="344002" y="306226"/>
                    <a:pt x="850743" y="30948"/>
                  </a:cubicBezTo>
                  <a:lnTo>
                    <a:pt x="914988" y="0"/>
                  </a:lnTo>
                  <a:close/>
                </a:path>
              </a:pathLst>
            </a:custGeom>
            <a:solidFill>
              <a:srgbClr val="FEDEE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algn="ctr" defTabSz="2889250">
                <a:lnSpc>
                  <a:spcPct val="90000"/>
                </a:lnSpc>
                <a:spcBef>
                  <a:spcPct val="0"/>
                </a:spcBef>
                <a:spcAft>
                  <a:spcPct val="35000"/>
                </a:spcAft>
              </a:pPr>
              <a:endParaRPr lang="sv-SE" sz="4800">
                <a:latin typeface="Arial" panose="020B0604020202020204" pitchFamily="34" charset="0"/>
                <a:cs typeface="Arial" panose="020B0604020202020204" pitchFamily="34" charset="0"/>
              </a:endParaRPr>
            </a:p>
          </p:txBody>
        </p:sp>
        <p:sp>
          <p:nvSpPr>
            <p:cNvPr id="35" name="Freeform 54">
              <a:extLst>
                <a:ext uri="{FF2B5EF4-FFF2-40B4-BE49-F238E27FC236}">
                  <a16:creationId xmlns:a16="http://schemas.microsoft.com/office/drawing/2014/main" id="{064FC202-AC5E-4B2C-8A0D-6042C1DDEA33}"/>
                </a:ext>
              </a:extLst>
            </p:cNvPr>
            <p:cNvSpPr/>
            <p:nvPr/>
          </p:nvSpPr>
          <p:spPr>
            <a:xfrm>
              <a:off x="5481247" y="3496387"/>
              <a:ext cx="1229506" cy="1161064"/>
            </a:xfrm>
            <a:custGeom>
              <a:avLst/>
              <a:gdLst>
                <a:gd name="connsiteX0" fmla="*/ 710612 w 1421223"/>
                <a:gd name="connsiteY0" fmla="*/ 0 h 1342109"/>
                <a:gd name="connsiteX1" fmla="*/ 713964 w 1421223"/>
                <a:gd name="connsiteY1" fmla="*/ 2037 h 1342109"/>
                <a:gd name="connsiteX2" fmla="*/ 1397650 w 1421223"/>
                <a:gd name="connsiteY2" fmla="*/ 1022395 h 1342109"/>
                <a:gd name="connsiteX3" fmla="*/ 1421223 w 1421223"/>
                <a:gd name="connsiteY3" fmla="*/ 1176857 h 1342109"/>
                <a:gd name="connsiteX4" fmla="*/ 1343368 w 1421223"/>
                <a:gd name="connsiteY4" fmla="*/ 1214361 h 1342109"/>
                <a:gd name="connsiteX5" fmla="*/ 710611 w 1421223"/>
                <a:gd name="connsiteY5" fmla="*/ 1342109 h 1342109"/>
                <a:gd name="connsiteX6" fmla="*/ 77854 w 1421223"/>
                <a:gd name="connsiteY6" fmla="*/ 1214361 h 1342109"/>
                <a:gd name="connsiteX7" fmla="*/ 0 w 1421223"/>
                <a:gd name="connsiteY7" fmla="*/ 1176857 h 1342109"/>
                <a:gd name="connsiteX8" fmla="*/ 23573 w 1421223"/>
                <a:gd name="connsiteY8" fmla="*/ 1022395 h 1342109"/>
                <a:gd name="connsiteX9" fmla="*/ 707259 w 1421223"/>
                <a:gd name="connsiteY9" fmla="*/ 2037 h 1342109"/>
                <a:gd name="connsiteX10" fmla="*/ 710612 w 1421223"/>
                <a:gd name="connsiteY10" fmla="*/ 0 h 1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1223" h="1342109">
                  <a:moveTo>
                    <a:pt x="710612" y="0"/>
                  </a:moveTo>
                  <a:lnTo>
                    <a:pt x="713964" y="2037"/>
                  </a:lnTo>
                  <a:cubicBezTo>
                    <a:pt x="1059895" y="235743"/>
                    <a:pt x="1311032" y="599105"/>
                    <a:pt x="1397650" y="1022395"/>
                  </a:cubicBezTo>
                  <a:lnTo>
                    <a:pt x="1421223" y="1176857"/>
                  </a:lnTo>
                  <a:lnTo>
                    <a:pt x="1343368" y="1214361"/>
                  </a:lnTo>
                  <a:cubicBezTo>
                    <a:pt x="1148884" y="1296621"/>
                    <a:pt x="935060" y="1342109"/>
                    <a:pt x="710611" y="1342109"/>
                  </a:cubicBezTo>
                  <a:cubicBezTo>
                    <a:pt x="486163" y="1342109"/>
                    <a:pt x="272338" y="1296621"/>
                    <a:pt x="77854" y="1214361"/>
                  </a:cubicBezTo>
                  <a:lnTo>
                    <a:pt x="0" y="1176857"/>
                  </a:lnTo>
                  <a:lnTo>
                    <a:pt x="23573" y="1022395"/>
                  </a:lnTo>
                  <a:cubicBezTo>
                    <a:pt x="110191" y="599105"/>
                    <a:pt x="361329" y="235743"/>
                    <a:pt x="707259" y="2037"/>
                  </a:cubicBezTo>
                  <a:lnTo>
                    <a:pt x="710612" y="0"/>
                  </a:lnTo>
                  <a:close/>
                </a:path>
              </a:pathLst>
            </a:custGeom>
            <a:solidFill>
              <a:srgbClr val="C4006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algn="ctr" defTabSz="2889250">
                <a:lnSpc>
                  <a:spcPct val="90000"/>
                </a:lnSpc>
                <a:spcBef>
                  <a:spcPct val="0"/>
                </a:spcBef>
                <a:spcAft>
                  <a:spcPct val="35000"/>
                </a:spcAft>
              </a:pPr>
              <a:endParaRPr lang="sv-SE" sz="1600">
                <a:solidFill>
                  <a:schemeClr val="bg1"/>
                </a:solidFill>
                <a:latin typeface="Arial" panose="020B0604020202020204" pitchFamily="34" charset="0"/>
                <a:cs typeface="Arial" panose="020B0604020202020204" pitchFamily="34" charset="0"/>
              </a:endParaRPr>
            </a:p>
          </p:txBody>
        </p:sp>
        <p:sp>
          <p:nvSpPr>
            <p:cNvPr id="36" name="Text Placeholder 2">
              <a:extLst>
                <a:ext uri="{FF2B5EF4-FFF2-40B4-BE49-F238E27FC236}">
                  <a16:creationId xmlns:a16="http://schemas.microsoft.com/office/drawing/2014/main" id="{5D3056C5-D27D-4756-A312-E64FDF9D2B9B}"/>
                </a:ext>
              </a:extLst>
            </p:cNvPr>
            <p:cNvSpPr txBox="1">
              <a:spLocks/>
            </p:cNvSpPr>
            <p:nvPr/>
          </p:nvSpPr>
          <p:spPr>
            <a:xfrm>
              <a:off x="6508887" y="4462670"/>
              <a:ext cx="1875555" cy="746394"/>
            </a:xfrm>
            <a:prstGeom prst="rect">
              <a:avLst/>
            </a:prstGeom>
          </p:spPr>
          <p:txBody>
            <a:bodyPr vert="horz" wrap="square" lIns="0" tIns="90000" rIns="0" bIns="90000" rtlCol="0" anchor="ctr" anchorCtr="0">
              <a:noAutofit/>
            </a:bodyPr>
            <a:lstStyle>
              <a:lvl1pPr marL="0" indent="0" algn="l" defTabSz="914400" rtl="0" eaLnBrk="1" latinLnBrk="0" hangingPunct="1">
                <a:spcBef>
                  <a:spcPts val="1500"/>
                </a:spcBef>
                <a:buFontTx/>
                <a:buNone/>
                <a:defRPr sz="1800" kern="1200">
                  <a:solidFill>
                    <a:srgbClr val="004785"/>
                  </a:solidFill>
                  <a:latin typeface="Gill Sans MT" panose="020B0502020104020203" pitchFamily="34" charset="0"/>
                  <a:ea typeface="+mn-ea"/>
                  <a:cs typeface="Arial" pitchFamily="34" charset="0"/>
                </a:defRPr>
              </a:lvl1pPr>
              <a:lvl2pPr marL="270000" indent="-268288" algn="l" defTabSz="914400" rtl="0" eaLnBrk="1" latinLnBrk="0" hangingPunct="1">
                <a:spcBef>
                  <a:spcPts val="1000"/>
                </a:spcBef>
                <a:buClr>
                  <a:schemeClr val="accent1"/>
                </a:buClr>
                <a:buFont typeface="Wingdings" pitchFamily="2" charset="2"/>
                <a:buChar char="n"/>
                <a:defRPr sz="1800" kern="1200">
                  <a:solidFill>
                    <a:srgbClr val="004785"/>
                  </a:solidFill>
                  <a:latin typeface="Gill Sans MT" panose="020B0502020104020203" pitchFamily="34" charset="0"/>
                  <a:ea typeface="+mn-ea"/>
                  <a:cs typeface="Arial" pitchFamily="34" charset="0"/>
                </a:defRPr>
              </a:lvl2pPr>
              <a:lvl3pPr marL="540000" indent="-268288" algn="l" defTabSz="914400" rtl="0" eaLnBrk="1" latinLnBrk="0" hangingPunct="1">
                <a:spcBef>
                  <a:spcPts val="500"/>
                </a:spcBef>
                <a:buClr>
                  <a:schemeClr val="accent1"/>
                </a:buClr>
                <a:buFont typeface="Arial" pitchFamily="34" charset="0"/>
                <a:buChar char="–"/>
                <a:defRPr sz="1800" kern="1200">
                  <a:solidFill>
                    <a:srgbClr val="004785"/>
                  </a:solidFill>
                  <a:latin typeface="Gill Sans MT" panose="020B0502020104020203" pitchFamily="34" charset="0"/>
                  <a:ea typeface="+mn-ea"/>
                  <a:cs typeface="Arial" pitchFamily="34" charset="0"/>
                </a:defRPr>
              </a:lvl3pPr>
              <a:lvl4pPr marL="810000" indent="-270000" algn="l" defTabSz="914400" rtl="0" eaLnBrk="1" latinLnBrk="0" hangingPunct="1">
                <a:spcBef>
                  <a:spcPts val="500"/>
                </a:spcBef>
                <a:buClr>
                  <a:schemeClr val="accent1"/>
                </a:buClr>
                <a:buFont typeface="Arial" pitchFamily="34" charset="0"/>
                <a:buChar char="–"/>
                <a:defRPr sz="1800" kern="1200">
                  <a:solidFill>
                    <a:srgbClr val="004785"/>
                  </a:solidFill>
                  <a:latin typeface="Gill Sans MT" panose="020B0502020104020203" pitchFamily="34" charset="0"/>
                  <a:ea typeface="+mn-ea"/>
                  <a:cs typeface="Arial" pitchFamily="34" charset="0"/>
                </a:defRPr>
              </a:lvl4pPr>
              <a:lvl5pPr marL="810000" indent="0" algn="l" defTabSz="914400" rtl="0" eaLnBrk="1" latinLnBrk="0" hangingPunct="1">
                <a:spcBef>
                  <a:spcPts val="500"/>
                </a:spcBef>
                <a:buClr>
                  <a:schemeClr val="accent1"/>
                </a:buClr>
                <a:buFontTx/>
                <a:buNone/>
                <a:defRPr sz="1800" kern="1200">
                  <a:solidFill>
                    <a:srgbClr val="004785"/>
                  </a:solidFill>
                  <a:latin typeface="Gill Sans MT" panose="020B0502020104020203"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sv-SE" sz="1200">
                  <a:solidFill>
                    <a:schemeClr val="tx1"/>
                  </a:solidFill>
                  <a:latin typeface="Arial" panose="020B0604020202020204" pitchFamily="34" charset="0"/>
                </a:rPr>
                <a:t>Får</a:t>
              </a:r>
            </a:p>
            <a:p>
              <a:pPr algn="ctr">
                <a:spcBef>
                  <a:spcPts val="0"/>
                </a:spcBef>
              </a:pPr>
              <a:r>
                <a:rPr lang="sv-SE" sz="1200">
                  <a:solidFill>
                    <a:schemeClr val="tx1"/>
                  </a:solidFill>
                  <a:latin typeface="Arial" panose="020B0604020202020204" pitchFamily="34" charset="0"/>
                </a:rPr>
                <a:t>modifieras och distribueras</a:t>
              </a:r>
            </a:p>
            <a:p>
              <a:pPr algn="ctr">
                <a:spcBef>
                  <a:spcPts val="0"/>
                </a:spcBef>
              </a:pPr>
              <a:r>
                <a:rPr lang="sv-SE" sz="1200">
                  <a:solidFill>
                    <a:schemeClr val="tx1"/>
                  </a:solidFill>
                  <a:latin typeface="Arial" panose="020B0604020202020204" pitchFamily="34" charset="0"/>
                </a:rPr>
                <a:t>fritt</a:t>
              </a:r>
            </a:p>
          </p:txBody>
        </p:sp>
        <p:sp>
          <p:nvSpPr>
            <p:cNvPr id="37" name="Text Placeholder 2">
              <a:extLst>
                <a:ext uri="{FF2B5EF4-FFF2-40B4-BE49-F238E27FC236}">
                  <a16:creationId xmlns:a16="http://schemas.microsoft.com/office/drawing/2014/main" id="{B2060948-925A-4ECB-B046-A3888BBF0B7B}"/>
                </a:ext>
              </a:extLst>
            </p:cNvPr>
            <p:cNvSpPr txBox="1">
              <a:spLocks/>
            </p:cNvSpPr>
            <p:nvPr/>
          </p:nvSpPr>
          <p:spPr>
            <a:xfrm>
              <a:off x="5178911" y="2290274"/>
              <a:ext cx="1834175" cy="903135"/>
            </a:xfrm>
            <a:prstGeom prst="rect">
              <a:avLst/>
            </a:prstGeom>
          </p:spPr>
          <p:txBody>
            <a:bodyPr vert="horz" wrap="square" lIns="0" tIns="90000" rIns="0" bIns="90000" rtlCol="0" anchor="ctr" anchorCtr="0">
              <a:noAutofit/>
            </a:bodyPr>
            <a:lstStyle>
              <a:lvl1pPr marL="0" indent="0" algn="l" defTabSz="914400" rtl="0" eaLnBrk="1" latinLnBrk="0" hangingPunct="1">
                <a:spcBef>
                  <a:spcPts val="1500"/>
                </a:spcBef>
                <a:buFontTx/>
                <a:buNone/>
                <a:defRPr sz="1800" kern="1200">
                  <a:solidFill>
                    <a:srgbClr val="004785"/>
                  </a:solidFill>
                  <a:latin typeface="Gill Sans MT" panose="020B0502020104020203" pitchFamily="34" charset="0"/>
                  <a:ea typeface="+mn-ea"/>
                  <a:cs typeface="Arial" pitchFamily="34" charset="0"/>
                </a:defRPr>
              </a:lvl1pPr>
              <a:lvl2pPr marL="270000" indent="-268288" algn="l" defTabSz="914400" rtl="0" eaLnBrk="1" latinLnBrk="0" hangingPunct="1">
                <a:spcBef>
                  <a:spcPts val="1000"/>
                </a:spcBef>
                <a:buClr>
                  <a:schemeClr val="accent1"/>
                </a:buClr>
                <a:buFont typeface="Wingdings" pitchFamily="2" charset="2"/>
                <a:buChar char="n"/>
                <a:defRPr sz="1800" kern="1200">
                  <a:solidFill>
                    <a:srgbClr val="004785"/>
                  </a:solidFill>
                  <a:latin typeface="Gill Sans MT" panose="020B0502020104020203" pitchFamily="34" charset="0"/>
                  <a:ea typeface="+mn-ea"/>
                  <a:cs typeface="Arial" pitchFamily="34" charset="0"/>
                </a:defRPr>
              </a:lvl2pPr>
              <a:lvl3pPr marL="540000" indent="-268288" algn="l" defTabSz="914400" rtl="0" eaLnBrk="1" latinLnBrk="0" hangingPunct="1">
                <a:spcBef>
                  <a:spcPts val="500"/>
                </a:spcBef>
                <a:buClr>
                  <a:schemeClr val="accent1"/>
                </a:buClr>
                <a:buFont typeface="Arial" pitchFamily="34" charset="0"/>
                <a:buChar char="–"/>
                <a:defRPr sz="1800" kern="1200">
                  <a:solidFill>
                    <a:srgbClr val="004785"/>
                  </a:solidFill>
                  <a:latin typeface="Gill Sans MT" panose="020B0502020104020203" pitchFamily="34" charset="0"/>
                  <a:ea typeface="+mn-ea"/>
                  <a:cs typeface="Arial" pitchFamily="34" charset="0"/>
                </a:defRPr>
              </a:lvl3pPr>
              <a:lvl4pPr marL="810000" indent="-270000" algn="l" defTabSz="914400" rtl="0" eaLnBrk="1" latinLnBrk="0" hangingPunct="1">
                <a:spcBef>
                  <a:spcPts val="500"/>
                </a:spcBef>
                <a:buClr>
                  <a:schemeClr val="accent1"/>
                </a:buClr>
                <a:buFont typeface="Arial" pitchFamily="34" charset="0"/>
                <a:buChar char="–"/>
                <a:defRPr sz="1800" kern="1200">
                  <a:solidFill>
                    <a:srgbClr val="004785"/>
                  </a:solidFill>
                  <a:latin typeface="Gill Sans MT" panose="020B0502020104020203" pitchFamily="34" charset="0"/>
                  <a:ea typeface="+mn-ea"/>
                  <a:cs typeface="Arial" pitchFamily="34" charset="0"/>
                </a:defRPr>
              </a:lvl4pPr>
              <a:lvl5pPr marL="810000" indent="0" algn="l" defTabSz="914400" rtl="0" eaLnBrk="1" latinLnBrk="0" hangingPunct="1">
                <a:spcBef>
                  <a:spcPts val="500"/>
                </a:spcBef>
                <a:buClr>
                  <a:schemeClr val="accent1"/>
                </a:buClr>
                <a:buFontTx/>
                <a:buNone/>
                <a:defRPr sz="1800" kern="1200">
                  <a:solidFill>
                    <a:srgbClr val="004785"/>
                  </a:solidFill>
                  <a:latin typeface="Gill Sans MT" panose="020B0502020104020203"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sv-SE" sz="1200">
                  <a:solidFill>
                    <a:schemeClr val="tx1"/>
                  </a:solidFill>
                  <a:latin typeface="Arial" panose="020B0604020202020204" pitchFamily="34" charset="0"/>
                </a:rPr>
                <a:t>Tillgänglig och komplett</a:t>
              </a:r>
            </a:p>
          </p:txBody>
        </p:sp>
        <p:sp>
          <p:nvSpPr>
            <p:cNvPr id="38" name="Text Placeholder 2">
              <a:extLst>
                <a:ext uri="{FF2B5EF4-FFF2-40B4-BE49-F238E27FC236}">
                  <a16:creationId xmlns:a16="http://schemas.microsoft.com/office/drawing/2014/main" id="{57332434-64A8-42D8-A8BB-197673284C55}"/>
                </a:ext>
              </a:extLst>
            </p:cNvPr>
            <p:cNvSpPr txBox="1">
              <a:spLocks/>
            </p:cNvSpPr>
            <p:nvPr/>
          </p:nvSpPr>
          <p:spPr>
            <a:xfrm>
              <a:off x="3990515" y="4462670"/>
              <a:ext cx="1587557" cy="746394"/>
            </a:xfrm>
            <a:prstGeom prst="rect">
              <a:avLst/>
            </a:prstGeom>
          </p:spPr>
          <p:txBody>
            <a:bodyPr vert="horz" wrap="square" lIns="0" tIns="90000" rIns="0" bIns="90000" rtlCol="0" anchor="ctr" anchorCtr="0">
              <a:noAutofit/>
            </a:bodyPr>
            <a:lstStyle>
              <a:lvl1pPr marL="0" indent="0" algn="l" defTabSz="914400" rtl="0" eaLnBrk="1" latinLnBrk="0" hangingPunct="1">
                <a:spcBef>
                  <a:spcPts val="1500"/>
                </a:spcBef>
                <a:buFontTx/>
                <a:buNone/>
                <a:defRPr sz="1800" kern="1200">
                  <a:solidFill>
                    <a:srgbClr val="004785"/>
                  </a:solidFill>
                  <a:latin typeface="Gill Sans MT" panose="020B0502020104020203" pitchFamily="34" charset="0"/>
                  <a:ea typeface="+mn-ea"/>
                  <a:cs typeface="Arial" pitchFamily="34" charset="0"/>
                </a:defRPr>
              </a:lvl1pPr>
              <a:lvl2pPr marL="270000" indent="-268288" algn="l" defTabSz="914400" rtl="0" eaLnBrk="1" latinLnBrk="0" hangingPunct="1">
                <a:spcBef>
                  <a:spcPts val="1000"/>
                </a:spcBef>
                <a:buClr>
                  <a:schemeClr val="accent1"/>
                </a:buClr>
                <a:buFont typeface="Wingdings" pitchFamily="2" charset="2"/>
                <a:buChar char="n"/>
                <a:defRPr sz="1800" kern="1200">
                  <a:solidFill>
                    <a:srgbClr val="004785"/>
                  </a:solidFill>
                  <a:latin typeface="Gill Sans MT" panose="020B0502020104020203" pitchFamily="34" charset="0"/>
                  <a:ea typeface="+mn-ea"/>
                  <a:cs typeface="Arial" pitchFamily="34" charset="0"/>
                </a:defRPr>
              </a:lvl2pPr>
              <a:lvl3pPr marL="540000" indent="-268288" algn="l" defTabSz="914400" rtl="0" eaLnBrk="1" latinLnBrk="0" hangingPunct="1">
                <a:spcBef>
                  <a:spcPts val="500"/>
                </a:spcBef>
                <a:buClr>
                  <a:schemeClr val="accent1"/>
                </a:buClr>
                <a:buFont typeface="Arial" pitchFamily="34" charset="0"/>
                <a:buChar char="–"/>
                <a:defRPr sz="1800" kern="1200">
                  <a:solidFill>
                    <a:srgbClr val="004785"/>
                  </a:solidFill>
                  <a:latin typeface="Gill Sans MT" panose="020B0502020104020203" pitchFamily="34" charset="0"/>
                  <a:ea typeface="+mn-ea"/>
                  <a:cs typeface="Arial" pitchFamily="34" charset="0"/>
                </a:defRPr>
              </a:lvl3pPr>
              <a:lvl4pPr marL="810000" indent="-270000" algn="l" defTabSz="914400" rtl="0" eaLnBrk="1" latinLnBrk="0" hangingPunct="1">
                <a:spcBef>
                  <a:spcPts val="500"/>
                </a:spcBef>
                <a:buClr>
                  <a:schemeClr val="accent1"/>
                </a:buClr>
                <a:buFont typeface="Arial" pitchFamily="34" charset="0"/>
                <a:buChar char="–"/>
                <a:defRPr sz="1800" kern="1200">
                  <a:solidFill>
                    <a:srgbClr val="004785"/>
                  </a:solidFill>
                  <a:latin typeface="Gill Sans MT" panose="020B0502020104020203" pitchFamily="34" charset="0"/>
                  <a:ea typeface="+mn-ea"/>
                  <a:cs typeface="Arial" pitchFamily="34" charset="0"/>
                </a:defRPr>
              </a:lvl4pPr>
              <a:lvl5pPr marL="810000" indent="0" algn="l" defTabSz="914400" rtl="0" eaLnBrk="1" latinLnBrk="0" hangingPunct="1">
                <a:spcBef>
                  <a:spcPts val="500"/>
                </a:spcBef>
                <a:buClr>
                  <a:schemeClr val="accent1"/>
                </a:buClr>
                <a:buFontTx/>
                <a:buNone/>
                <a:defRPr sz="1800" kern="1200">
                  <a:solidFill>
                    <a:srgbClr val="004785"/>
                  </a:solidFill>
                  <a:latin typeface="Gill Sans MT" panose="020B0502020104020203"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sv-SE" sz="1200">
                  <a:solidFill>
                    <a:schemeClr val="tx1"/>
                  </a:solidFill>
                  <a:latin typeface="Arial" panose="020B0604020202020204" pitchFamily="34" charset="0"/>
                </a:rPr>
                <a:t>Öppen för alla, oavsett</a:t>
              </a:r>
            </a:p>
            <a:p>
              <a:pPr algn="ctr">
                <a:spcBef>
                  <a:spcPts val="0"/>
                </a:spcBef>
              </a:pPr>
              <a:r>
                <a:rPr lang="sv-SE" sz="1200">
                  <a:solidFill>
                    <a:schemeClr val="tx1"/>
                  </a:solidFill>
                  <a:latin typeface="Arial" panose="020B0604020202020204" pitchFamily="34" charset="0"/>
                </a:rPr>
                <a:t>syfte</a:t>
              </a:r>
            </a:p>
          </p:txBody>
        </p:sp>
        <p:sp>
          <p:nvSpPr>
            <p:cNvPr id="39" name="Text Placeholder 2">
              <a:extLst>
                <a:ext uri="{FF2B5EF4-FFF2-40B4-BE49-F238E27FC236}">
                  <a16:creationId xmlns:a16="http://schemas.microsoft.com/office/drawing/2014/main" id="{5BBA997C-3AD9-44CB-8080-80D2F0335CE4}"/>
                </a:ext>
              </a:extLst>
            </p:cNvPr>
            <p:cNvSpPr txBox="1">
              <a:spLocks/>
            </p:cNvSpPr>
            <p:nvPr/>
          </p:nvSpPr>
          <p:spPr>
            <a:xfrm>
              <a:off x="5396931" y="3744522"/>
              <a:ext cx="1443233" cy="377440"/>
            </a:xfrm>
            <a:prstGeom prst="rect">
              <a:avLst/>
            </a:prstGeom>
          </p:spPr>
          <p:txBody>
            <a:bodyPr vert="horz" wrap="square" lIns="0" tIns="90000" rIns="0" bIns="90000" rtlCol="0" anchor="t" anchorCtr="0">
              <a:noAutofit/>
            </a:bodyPr>
            <a:lstStyle>
              <a:lvl1pPr marL="0" indent="0" algn="l" defTabSz="914400" rtl="0" eaLnBrk="1" latinLnBrk="0" hangingPunct="1">
                <a:spcBef>
                  <a:spcPts val="1500"/>
                </a:spcBef>
                <a:buFontTx/>
                <a:buNone/>
                <a:defRPr sz="1800" kern="1200">
                  <a:solidFill>
                    <a:srgbClr val="004785"/>
                  </a:solidFill>
                  <a:latin typeface="Gill Sans MT" panose="020B0502020104020203" pitchFamily="34" charset="0"/>
                  <a:ea typeface="+mn-ea"/>
                  <a:cs typeface="Arial" pitchFamily="34" charset="0"/>
                </a:defRPr>
              </a:lvl1pPr>
              <a:lvl2pPr marL="270000" indent="-268288" algn="l" defTabSz="914400" rtl="0" eaLnBrk="1" latinLnBrk="0" hangingPunct="1">
                <a:spcBef>
                  <a:spcPts val="1000"/>
                </a:spcBef>
                <a:buClr>
                  <a:schemeClr val="accent1"/>
                </a:buClr>
                <a:buFont typeface="Wingdings" pitchFamily="2" charset="2"/>
                <a:buChar char="n"/>
                <a:defRPr sz="1800" kern="1200">
                  <a:solidFill>
                    <a:srgbClr val="004785"/>
                  </a:solidFill>
                  <a:latin typeface="Gill Sans MT" panose="020B0502020104020203" pitchFamily="34" charset="0"/>
                  <a:ea typeface="+mn-ea"/>
                  <a:cs typeface="Arial" pitchFamily="34" charset="0"/>
                </a:defRPr>
              </a:lvl2pPr>
              <a:lvl3pPr marL="540000" indent="-268288" algn="l" defTabSz="914400" rtl="0" eaLnBrk="1" latinLnBrk="0" hangingPunct="1">
                <a:spcBef>
                  <a:spcPts val="500"/>
                </a:spcBef>
                <a:buClr>
                  <a:schemeClr val="accent1"/>
                </a:buClr>
                <a:buFont typeface="Arial" pitchFamily="34" charset="0"/>
                <a:buChar char="–"/>
                <a:defRPr sz="1800" kern="1200">
                  <a:solidFill>
                    <a:srgbClr val="004785"/>
                  </a:solidFill>
                  <a:latin typeface="Gill Sans MT" panose="020B0502020104020203" pitchFamily="34" charset="0"/>
                  <a:ea typeface="+mn-ea"/>
                  <a:cs typeface="Arial" pitchFamily="34" charset="0"/>
                </a:defRPr>
              </a:lvl3pPr>
              <a:lvl4pPr marL="810000" indent="-270000" algn="l" defTabSz="914400" rtl="0" eaLnBrk="1" latinLnBrk="0" hangingPunct="1">
                <a:spcBef>
                  <a:spcPts val="500"/>
                </a:spcBef>
                <a:buClr>
                  <a:schemeClr val="accent1"/>
                </a:buClr>
                <a:buFont typeface="Arial" pitchFamily="34" charset="0"/>
                <a:buChar char="–"/>
                <a:defRPr sz="1800" kern="1200">
                  <a:solidFill>
                    <a:srgbClr val="004785"/>
                  </a:solidFill>
                  <a:latin typeface="Gill Sans MT" panose="020B0502020104020203" pitchFamily="34" charset="0"/>
                  <a:ea typeface="+mn-ea"/>
                  <a:cs typeface="Arial" pitchFamily="34" charset="0"/>
                </a:defRPr>
              </a:lvl4pPr>
              <a:lvl5pPr marL="810000" indent="0" algn="l" defTabSz="914400" rtl="0" eaLnBrk="1" latinLnBrk="0" hangingPunct="1">
                <a:spcBef>
                  <a:spcPts val="500"/>
                </a:spcBef>
                <a:buClr>
                  <a:schemeClr val="accent1"/>
                </a:buClr>
                <a:buFontTx/>
                <a:buNone/>
                <a:defRPr sz="1800" kern="1200">
                  <a:solidFill>
                    <a:srgbClr val="004785"/>
                  </a:solidFill>
                  <a:latin typeface="Gill Sans MT" panose="020B0502020104020203"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sv-SE" sz="1400" b="1">
                  <a:solidFill>
                    <a:schemeClr val="bg1"/>
                  </a:solidFill>
                  <a:latin typeface="Arial" panose="020B0604020202020204" pitchFamily="34" charset="0"/>
                </a:rPr>
                <a:t>Öppna</a:t>
              </a:r>
            </a:p>
            <a:p>
              <a:pPr algn="ctr">
                <a:spcBef>
                  <a:spcPts val="0"/>
                </a:spcBef>
              </a:pPr>
              <a:r>
                <a:rPr lang="sv-SE" sz="1400" b="1">
                  <a:solidFill>
                    <a:schemeClr val="bg1"/>
                  </a:solidFill>
                  <a:latin typeface="Arial" panose="020B0604020202020204" pitchFamily="34" charset="0"/>
                </a:rPr>
                <a:t>data</a:t>
              </a:r>
              <a:endParaRPr lang="sv-SE" sz="1100" b="1">
                <a:solidFill>
                  <a:schemeClr val="bg1"/>
                </a:solidFill>
                <a:latin typeface="Arial" panose="020B0604020202020204" pitchFamily="34" charset="0"/>
              </a:endParaRPr>
            </a:p>
          </p:txBody>
        </p:sp>
      </p:grpSp>
      <p:sp>
        <p:nvSpPr>
          <p:cNvPr id="2" name="Rubrik 1">
            <a:extLst>
              <a:ext uri="{FF2B5EF4-FFF2-40B4-BE49-F238E27FC236}">
                <a16:creationId xmlns:a16="http://schemas.microsoft.com/office/drawing/2014/main" id="{600BBC08-3E02-FE46-B977-1521F0243CC5}"/>
              </a:ext>
            </a:extLst>
          </p:cNvPr>
          <p:cNvSpPr>
            <a:spLocks noGrp="1"/>
          </p:cNvSpPr>
          <p:nvPr>
            <p:ph type="title"/>
          </p:nvPr>
        </p:nvSpPr>
        <p:spPr/>
        <p:txBody>
          <a:bodyPr/>
          <a:lstStyle/>
          <a:p>
            <a:r>
              <a:rPr lang="sv-SE" dirty="0"/>
              <a:t>Vad betyder egentligen öppna data? </a:t>
            </a:r>
          </a:p>
        </p:txBody>
      </p:sp>
      <p:sp>
        <p:nvSpPr>
          <p:cNvPr id="22" name="Rundad rektangulär pratbubbla 21">
            <a:extLst>
              <a:ext uri="{FF2B5EF4-FFF2-40B4-BE49-F238E27FC236}">
                <a16:creationId xmlns:a16="http://schemas.microsoft.com/office/drawing/2014/main" id="{B1899881-78EF-A34A-AA5B-FE442FA298EE}"/>
              </a:ext>
            </a:extLst>
          </p:cNvPr>
          <p:cNvSpPr/>
          <p:nvPr/>
        </p:nvSpPr>
        <p:spPr>
          <a:xfrm>
            <a:off x="4842933" y="1624996"/>
            <a:ext cx="2938588" cy="1583959"/>
          </a:xfrm>
          <a:prstGeom prst="wedgeRoundRectCallout">
            <a:avLst>
              <a:gd name="adj1" fmla="val -52605"/>
              <a:gd name="adj2" fmla="val 71792"/>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Med öppna data avses </a:t>
            </a:r>
            <a:r>
              <a:rPr lang="sv-SE" dirty="0">
                <a:solidFill>
                  <a:schemeClr val="tx1"/>
                </a:solidFill>
              </a:rPr>
              <a:t>digital information i öppna format som kan </a:t>
            </a:r>
            <a:r>
              <a:rPr lang="sv-SE" dirty="0" err="1">
                <a:solidFill>
                  <a:schemeClr val="tx1"/>
                </a:solidFill>
              </a:rPr>
              <a:t>vidareutnyttjas</a:t>
            </a:r>
            <a:r>
              <a:rPr lang="sv-SE" dirty="0">
                <a:solidFill>
                  <a:schemeClr val="tx1"/>
                </a:solidFill>
              </a:rPr>
              <a:t> och delas fritt för valfritt ändamål</a:t>
            </a:r>
          </a:p>
        </p:txBody>
      </p:sp>
      <p:pic>
        <p:nvPicPr>
          <p:cNvPr id="441346" name="Picture 2">
            <a:extLst>
              <a:ext uri="{FF2B5EF4-FFF2-40B4-BE49-F238E27FC236}">
                <a16:creationId xmlns:a16="http://schemas.microsoft.com/office/drawing/2014/main" id="{89AC504F-8480-1446-AC6D-D3E98713F0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542371"/>
            <a:ext cx="3545653" cy="1997385"/>
          </a:xfrm>
          <a:prstGeom prst="rect">
            <a:avLst/>
          </a:prstGeom>
          <a:noFill/>
          <a:effectLst>
            <a:outerShdw blurRad="762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Content Placeholder 17">
            <a:extLst>
              <a:ext uri="{FF2B5EF4-FFF2-40B4-BE49-F238E27FC236}">
                <a16:creationId xmlns:a16="http://schemas.microsoft.com/office/drawing/2014/main" id="{7F23B496-93A3-4F25-A4F1-D9B0C1F7568E}"/>
              </a:ext>
            </a:extLst>
          </p:cNvPr>
          <p:cNvSpPr txBox="1">
            <a:spLocks/>
          </p:cNvSpPr>
          <p:nvPr/>
        </p:nvSpPr>
        <p:spPr>
          <a:xfrm>
            <a:off x="609600" y="5587671"/>
            <a:ext cx="6859062" cy="363130"/>
          </a:xfrm>
          <a:prstGeom prst="rect">
            <a:avLst/>
          </a:prstGeom>
        </p:spPr>
        <p:txBody>
          <a:bodyPr anchor="b" anchorCtr="0"/>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000" b="1" dirty="0"/>
              <a:t>Bildtolkning för synskadade: </a:t>
            </a:r>
            <a:r>
              <a:rPr lang="sv-SE" sz="1000" dirty="0"/>
              <a:t>Inklippt i bilden finns första sidan på Öppna datautredningens delbetänkande och en bild över Offentlighetsprincipen. </a:t>
            </a:r>
            <a:endParaRPr lang="en-US" sz="1000" dirty="0"/>
          </a:p>
        </p:txBody>
      </p:sp>
      <p:sp>
        <p:nvSpPr>
          <p:cNvPr id="25" name="Rektangel 16">
            <a:extLst>
              <a:ext uri="{FF2B5EF4-FFF2-40B4-BE49-F238E27FC236}">
                <a16:creationId xmlns:a16="http://schemas.microsoft.com/office/drawing/2014/main" id="{D1B0608A-6F88-4C87-8558-FB37A8CAD062}"/>
              </a:ext>
            </a:extLst>
          </p:cNvPr>
          <p:cNvSpPr/>
          <p:nvPr/>
        </p:nvSpPr>
        <p:spPr>
          <a:xfrm>
            <a:off x="609599" y="4506542"/>
            <a:ext cx="10972800" cy="1013873"/>
          </a:xfrm>
          <a:prstGeom prst="rect">
            <a:avLst/>
          </a:prstGeom>
          <a:solidFill>
            <a:srgbClr val="FEDEED"/>
          </a:solidFill>
          <a:ln>
            <a:solidFill>
              <a:srgbClr val="C4006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sv-SE" b="1">
                <a:solidFill>
                  <a:schemeClr val="tx1"/>
                </a:solidFill>
              </a:rPr>
              <a:t>Offentlighetsprincipen</a:t>
            </a:r>
            <a:r>
              <a:rPr lang="sv-SE">
                <a:solidFill>
                  <a:schemeClr val="tx1"/>
                </a:solidFill>
              </a:rPr>
              <a:t> reglerar medborgarnas rättigheter att ta del av offentliga handlingar</a:t>
            </a:r>
          </a:p>
          <a:p>
            <a:pPr marL="285750" indent="-285750">
              <a:buFont typeface="Wingdings" pitchFamily="2" charset="2"/>
              <a:buChar char="ü"/>
            </a:pPr>
            <a:endParaRPr lang="sv-SE">
              <a:solidFill>
                <a:schemeClr val="tx1"/>
              </a:solidFill>
            </a:endParaRPr>
          </a:p>
          <a:p>
            <a:r>
              <a:rPr lang="sv-SE" b="1">
                <a:solidFill>
                  <a:schemeClr val="tx1"/>
                </a:solidFill>
              </a:rPr>
              <a:t>Öppna data </a:t>
            </a:r>
            <a:r>
              <a:rPr lang="sv-SE">
                <a:solidFill>
                  <a:schemeClr val="tx1"/>
                </a:solidFill>
              </a:rPr>
              <a:t>reglerar distributionen av offentliga handlingar</a:t>
            </a:r>
            <a:endParaRPr lang="sv-SE">
              <a:solidFill>
                <a:schemeClr val="tx1"/>
              </a:solidFill>
              <a:cs typeface="Arial"/>
            </a:endParaRPr>
          </a:p>
        </p:txBody>
      </p:sp>
      <p:pic>
        <p:nvPicPr>
          <p:cNvPr id="26" name="Bildobjekt 20">
            <a:extLst>
              <a:ext uri="{FF2B5EF4-FFF2-40B4-BE49-F238E27FC236}">
                <a16:creationId xmlns:a16="http://schemas.microsoft.com/office/drawing/2014/main" id="{4188047D-A6E2-4F9A-83E7-1D71FF5001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285154" y="4777731"/>
            <a:ext cx="1814800" cy="1875293"/>
          </a:xfrm>
          <a:prstGeom prst="rect">
            <a:avLst/>
          </a:prstGeom>
        </p:spPr>
      </p:pic>
    </p:spTree>
    <p:extLst>
      <p:ext uri="{BB962C8B-B14F-4D97-AF65-F5344CB8AC3E}">
        <p14:creationId xmlns:p14="http://schemas.microsoft.com/office/powerpoint/2010/main" val="297842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172464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6" imgW="526" imgH="526" progId="TCLayout.ActiveDocument.1">
                  <p:embed/>
                </p:oleObj>
              </mc:Choice>
              <mc:Fallback>
                <p:oleObj name="think-cell Slide" r:id="rId6" imgW="526" imgH="52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defRPr/>
            </a:pPr>
            <a:endParaRPr kumimoji="0" lang="sv-SE" sz="2800" b="1" u="none" strike="noStrike" kern="1200" cap="none" spc="0" normalizeH="0" noProof="0" dirty="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pic>
        <p:nvPicPr>
          <p:cNvPr id="8" name="Bildobjekt 7">
            <a:extLst>
              <a:ext uri="{FF2B5EF4-FFF2-40B4-BE49-F238E27FC236}">
                <a16:creationId xmlns:a16="http://schemas.microsoft.com/office/drawing/2014/main" id="{1AADAD9F-28B8-B34E-81BE-2B69B15FF0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034" y="1542371"/>
            <a:ext cx="816857" cy="950132"/>
          </a:xfrm>
          <a:prstGeom prst="rect">
            <a:avLst/>
          </a:prstGeom>
        </p:spPr>
      </p:pic>
      <p:pic>
        <p:nvPicPr>
          <p:cNvPr id="2" name="Bildobjekt 1">
            <a:extLst>
              <a:ext uri="{FF2B5EF4-FFF2-40B4-BE49-F238E27FC236}">
                <a16:creationId xmlns:a16="http://schemas.microsoft.com/office/drawing/2014/main" id="{CFD7F5B6-137F-8F4B-82AA-FEB96FEB798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13476" y="2495248"/>
            <a:ext cx="9793611" cy="1514054"/>
          </a:xfrm>
          <a:prstGeom prst="rect">
            <a:avLst/>
          </a:prstGeom>
        </p:spPr>
      </p:pic>
      <p:pic>
        <p:nvPicPr>
          <p:cNvPr id="10" name="Bildobjekt 9">
            <a:extLst>
              <a:ext uri="{FF2B5EF4-FFF2-40B4-BE49-F238E27FC236}">
                <a16:creationId xmlns:a16="http://schemas.microsoft.com/office/drawing/2014/main" id="{24764CB5-20E9-204E-9E27-49691CE53D77}"/>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221369" y="2852969"/>
            <a:ext cx="674739" cy="1148492"/>
          </a:xfrm>
          <a:prstGeom prst="rect">
            <a:avLst/>
          </a:prstGeom>
        </p:spPr>
      </p:pic>
      <p:cxnSp>
        <p:nvCxnSpPr>
          <p:cNvPr id="5" name="Rak 4">
            <a:extLst>
              <a:ext uri="{FF2B5EF4-FFF2-40B4-BE49-F238E27FC236}">
                <a16:creationId xmlns:a16="http://schemas.microsoft.com/office/drawing/2014/main" id="{C1D29EE0-4881-214E-89A9-F8939ED69DF1}"/>
              </a:ext>
            </a:extLst>
          </p:cNvPr>
          <p:cNvCxnSpPr>
            <a:cxnSpLocks/>
          </p:cNvCxnSpPr>
          <p:nvPr/>
        </p:nvCxnSpPr>
        <p:spPr>
          <a:xfrm>
            <a:off x="479376" y="4169888"/>
            <a:ext cx="10441160" cy="0"/>
          </a:xfrm>
          <a:prstGeom prst="line">
            <a:avLst/>
          </a:prstGeom>
          <a:ln w="76200">
            <a:solidFill>
              <a:srgbClr val="C40064"/>
            </a:solidFill>
          </a:ln>
        </p:spPr>
        <p:style>
          <a:lnRef idx="1">
            <a:schemeClr val="accent1"/>
          </a:lnRef>
          <a:fillRef idx="0">
            <a:schemeClr val="accent1"/>
          </a:fillRef>
          <a:effectRef idx="0">
            <a:schemeClr val="accent1"/>
          </a:effectRef>
          <a:fontRef idx="minor">
            <a:schemeClr val="tx1"/>
          </a:fontRef>
        </p:style>
      </p:cxnSp>
      <p:sp>
        <p:nvSpPr>
          <p:cNvPr id="6" name="Ellips 5">
            <a:extLst>
              <a:ext uri="{FF2B5EF4-FFF2-40B4-BE49-F238E27FC236}">
                <a16:creationId xmlns:a16="http://schemas.microsoft.com/office/drawing/2014/main" id="{6A33BB60-1F9E-9A45-9069-52CBBF6604BA}"/>
              </a:ext>
            </a:extLst>
          </p:cNvPr>
          <p:cNvSpPr/>
          <p:nvPr/>
        </p:nvSpPr>
        <p:spPr>
          <a:xfrm>
            <a:off x="695400" y="4061876"/>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15" name="Ellips 614">
            <a:extLst>
              <a:ext uri="{FF2B5EF4-FFF2-40B4-BE49-F238E27FC236}">
                <a16:creationId xmlns:a16="http://schemas.microsoft.com/office/drawing/2014/main" id="{4129471A-5554-544E-A9B4-8156AB70F177}"/>
              </a:ext>
            </a:extLst>
          </p:cNvPr>
          <p:cNvSpPr/>
          <p:nvPr/>
        </p:nvSpPr>
        <p:spPr>
          <a:xfrm>
            <a:off x="2642689" y="4041660"/>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16" name="Ellips 615">
            <a:extLst>
              <a:ext uri="{FF2B5EF4-FFF2-40B4-BE49-F238E27FC236}">
                <a16:creationId xmlns:a16="http://schemas.microsoft.com/office/drawing/2014/main" id="{2A54E575-4265-6D45-BEF2-9744EE613880}"/>
              </a:ext>
            </a:extLst>
          </p:cNvPr>
          <p:cNvSpPr/>
          <p:nvPr/>
        </p:nvSpPr>
        <p:spPr>
          <a:xfrm>
            <a:off x="5179099" y="4061876"/>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17" name="Ellips 616">
            <a:extLst>
              <a:ext uri="{FF2B5EF4-FFF2-40B4-BE49-F238E27FC236}">
                <a16:creationId xmlns:a16="http://schemas.microsoft.com/office/drawing/2014/main" id="{17052868-F09A-7949-941E-E6E785ECD958}"/>
              </a:ext>
            </a:extLst>
          </p:cNvPr>
          <p:cNvSpPr/>
          <p:nvPr/>
        </p:nvSpPr>
        <p:spPr>
          <a:xfrm>
            <a:off x="7536160" y="4041660"/>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7" name="textruta 6">
            <a:extLst>
              <a:ext uri="{FF2B5EF4-FFF2-40B4-BE49-F238E27FC236}">
                <a16:creationId xmlns:a16="http://schemas.microsoft.com/office/drawing/2014/main" id="{35D5C8BE-D62B-7146-9485-FC16DE059B40}"/>
              </a:ext>
            </a:extLst>
          </p:cNvPr>
          <p:cNvSpPr txBox="1"/>
          <p:nvPr/>
        </p:nvSpPr>
        <p:spPr>
          <a:xfrm>
            <a:off x="366066" y="4271972"/>
            <a:ext cx="1948928" cy="8540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1766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Lagen om offentlig handling träder i kraft. Handlingar levereras med posthästar</a:t>
            </a:r>
          </a:p>
        </p:txBody>
      </p:sp>
      <p:sp>
        <p:nvSpPr>
          <p:cNvPr id="619" name="textruta 618">
            <a:extLst>
              <a:ext uri="{FF2B5EF4-FFF2-40B4-BE49-F238E27FC236}">
                <a16:creationId xmlns:a16="http://schemas.microsoft.com/office/drawing/2014/main" id="{5134BC56-5190-004C-B561-01F02A116C5B}"/>
              </a:ext>
            </a:extLst>
          </p:cNvPr>
          <p:cNvSpPr txBox="1"/>
          <p:nvPr/>
        </p:nvSpPr>
        <p:spPr>
          <a:xfrm>
            <a:off x="2204068" y="4271972"/>
            <a:ext cx="1604591"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1800-talet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Posten inför cyklar för att leverera post</a:t>
            </a:r>
          </a:p>
        </p:txBody>
      </p:sp>
      <p:sp>
        <p:nvSpPr>
          <p:cNvPr id="620" name="textruta 619">
            <a:extLst>
              <a:ext uri="{FF2B5EF4-FFF2-40B4-BE49-F238E27FC236}">
                <a16:creationId xmlns:a16="http://schemas.microsoft.com/office/drawing/2014/main" id="{60627E76-E5C2-0247-BDF1-6475C280457E}"/>
              </a:ext>
            </a:extLst>
          </p:cNvPr>
          <p:cNvSpPr txBox="1"/>
          <p:nvPr/>
        </p:nvSpPr>
        <p:spPr>
          <a:xfrm>
            <a:off x="4833238" y="4271972"/>
            <a:ext cx="1868943" cy="8540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1900-talet</a:t>
            </a:r>
            <a:endParaRPr kumimoji="0" lang="sv-SE" sz="1600" b="0" i="0" u="none" strike="noStrike" kern="1200" cap="none" spc="0" normalizeH="0" baseline="0" noProof="0" dirty="0">
              <a:ln>
                <a:noFill/>
              </a:ln>
              <a:solidFill>
                <a:srgbClr val="000000"/>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Dokument börjar levereras med postbilar. Postcyklar finns kvar</a:t>
            </a:r>
          </a:p>
        </p:txBody>
      </p:sp>
      <p:sp>
        <p:nvSpPr>
          <p:cNvPr id="621" name="textruta 620">
            <a:extLst>
              <a:ext uri="{FF2B5EF4-FFF2-40B4-BE49-F238E27FC236}">
                <a16:creationId xmlns:a16="http://schemas.microsoft.com/office/drawing/2014/main" id="{2397A07B-F305-E64C-94F1-FFA609D7AC2C}"/>
              </a:ext>
            </a:extLst>
          </p:cNvPr>
          <p:cNvSpPr txBox="1"/>
          <p:nvPr/>
        </p:nvSpPr>
        <p:spPr>
          <a:xfrm>
            <a:off x="9919096" y="4271972"/>
            <a:ext cx="2012621" cy="8540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2015-framåt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Tillgängliggörandet av data underlättar för alla parter och sparar massor med pengar….</a:t>
            </a:r>
          </a:p>
        </p:txBody>
      </p:sp>
      <p:sp>
        <p:nvSpPr>
          <p:cNvPr id="622" name="textruta 621">
            <a:extLst>
              <a:ext uri="{FF2B5EF4-FFF2-40B4-BE49-F238E27FC236}">
                <a16:creationId xmlns:a16="http://schemas.microsoft.com/office/drawing/2014/main" id="{71E800D4-FBB8-7F44-AAE7-528E7FCC6CE4}"/>
              </a:ext>
            </a:extLst>
          </p:cNvPr>
          <p:cNvSpPr txBox="1"/>
          <p:nvPr/>
        </p:nvSpPr>
        <p:spPr>
          <a:xfrm>
            <a:off x="7176120" y="4271972"/>
            <a:ext cx="1078913"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1970-90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Faxen gör succé</a:t>
            </a:r>
          </a:p>
        </p:txBody>
      </p:sp>
      <p:sp>
        <p:nvSpPr>
          <p:cNvPr id="623" name="Ellips 622">
            <a:extLst>
              <a:ext uri="{FF2B5EF4-FFF2-40B4-BE49-F238E27FC236}">
                <a16:creationId xmlns:a16="http://schemas.microsoft.com/office/drawing/2014/main" id="{A50D8E85-CBA2-B24F-B8AA-8E249EBB3383}"/>
              </a:ext>
            </a:extLst>
          </p:cNvPr>
          <p:cNvSpPr/>
          <p:nvPr/>
        </p:nvSpPr>
        <p:spPr>
          <a:xfrm>
            <a:off x="8947967" y="4043924"/>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24" name="textruta 623">
            <a:extLst>
              <a:ext uri="{FF2B5EF4-FFF2-40B4-BE49-F238E27FC236}">
                <a16:creationId xmlns:a16="http://schemas.microsoft.com/office/drawing/2014/main" id="{6FA76922-7CAA-364F-BDDE-97FC84A1CED6}"/>
              </a:ext>
            </a:extLst>
          </p:cNvPr>
          <p:cNvSpPr txBox="1"/>
          <p:nvPr/>
        </p:nvSpPr>
        <p:spPr>
          <a:xfrm>
            <a:off x="8445204" y="4271972"/>
            <a:ext cx="1332000" cy="82330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2000-talets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Epost dominerar hur begäran handlingar sprids</a:t>
            </a:r>
          </a:p>
        </p:txBody>
      </p:sp>
      <p:grpSp>
        <p:nvGrpSpPr>
          <p:cNvPr id="12" name="Group 11">
            <a:extLst>
              <a:ext uri="{FF2B5EF4-FFF2-40B4-BE49-F238E27FC236}">
                <a16:creationId xmlns:a16="http://schemas.microsoft.com/office/drawing/2014/main" id="{16760341-8C1D-489E-8F9F-E5D3891CA478}"/>
              </a:ext>
            </a:extLst>
          </p:cNvPr>
          <p:cNvGrpSpPr/>
          <p:nvPr/>
        </p:nvGrpSpPr>
        <p:grpSpPr>
          <a:xfrm>
            <a:off x="10402083" y="4001461"/>
            <a:ext cx="313312" cy="313312"/>
            <a:chOff x="10402083" y="4001461"/>
            <a:chExt cx="313312" cy="313312"/>
          </a:xfrm>
        </p:grpSpPr>
        <p:sp>
          <p:nvSpPr>
            <p:cNvPr id="618" name="Ellips 617">
              <a:extLst>
                <a:ext uri="{FF2B5EF4-FFF2-40B4-BE49-F238E27FC236}">
                  <a16:creationId xmlns:a16="http://schemas.microsoft.com/office/drawing/2014/main" id="{B8B804CA-E507-9444-8FFF-F344FBDA9D2F}"/>
                </a:ext>
              </a:extLst>
            </p:cNvPr>
            <p:cNvSpPr/>
            <p:nvPr/>
          </p:nvSpPr>
          <p:spPr>
            <a:xfrm>
              <a:off x="10402083" y="4001461"/>
              <a:ext cx="313312" cy="31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34" name="Ellips 633">
              <a:extLst>
                <a:ext uri="{FF2B5EF4-FFF2-40B4-BE49-F238E27FC236}">
                  <a16:creationId xmlns:a16="http://schemas.microsoft.com/office/drawing/2014/main" id="{7C3475B1-1856-B644-A965-D0C037DB975B}"/>
                </a:ext>
              </a:extLst>
            </p:cNvPr>
            <p:cNvSpPr/>
            <p:nvPr/>
          </p:nvSpPr>
          <p:spPr>
            <a:xfrm>
              <a:off x="10450727" y="4050105"/>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grpSp>
      <p:sp>
        <p:nvSpPr>
          <p:cNvPr id="626" name="Streckad höger 625">
            <a:extLst>
              <a:ext uri="{FF2B5EF4-FFF2-40B4-BE49-F238E27FC236}">
                <a16:creationId xmlns:a16="http://schemas.microsoft.com/office/drawing/2014/main" id="{B6F31599-9BFE-4243-9EEE-AF0AAEB3C0C1}"/>
              </a:ext>
            </a:extLst>
          </p:cNvPr>
          <p:cNvSpPr/>
          <p:nvPr/>
        </p:nvSpPr>
        <p:spPr>
          <a:xfrm rot="5400000">
            <a:off x="9697943" y="1813440"/>
            <a:ext cx="460401" cy="569876"/>
          </a:xfrm>
          <a:prstGeom prst="stripedRightArrow">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27" name="textruta 626">
            <a:extLst>
              <a:ext uri="{FF2B5EF4-FFF2-40B4-BE49-F238E27FC236}">
                <a16:creationId xmlns:a16="http://schemas.microsoft.com/office/drawing/2014/main" id="{B9121286-B625-254E-9D94-522F54C267EF}"/>
              </a:ext>
            </a:extLst>
          </p:cNvPr>
          <p:cNvSpPr txBox="1"/>
          <p:nvPr/>
        </p:nvSpPr>
        <p:spPr>
          <a:xfrm>
            <a:off x="9055979" y="2424161"/>
            <a:ext cx="9464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C40064"/>
                </a:solidFill>
                <a:effectLst/>
                <a:uLnTx/>
                <a:uFillTx/>
                <a:cs typeface="Arial" panose="020B0604020202020204" pitchFamily="34" charset="0"/>
              </a:rPr>
              <a:t>Reaktiv publicering</a:t>
            </a:r>
          </a:p>
        </p:txBody>
      </p:sp>
      <p:sp>
        <p:nvSpPr>
          <p:cNvPr id="630" name="textruta 629">
            <a:extLst>
              <a:ext uri="{FF2B5EF4-FFF2-40B4-BE49-F238E27FC236}">
                <a16:creationId xmlns:a16="http://schemas.microsoft.com/office/drawing/2014/main" id="{83B1FEA6-0F02-6544-B706-0EC4397879BD}"/>
              </a:ext>
            </a:extLst>
          </p:cNvPr>
          <p:cNvSpPr txBox="1"/>
          <p:nvPr/>
        </p:nvSpPr>
        <p:spPr>
          <a:xfrm>
            <a:off x="9980477" y="2441696"/>
            <a:ext cx="1117759" cy="4684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C40064"/>
                </a:solidFill>
                <a:effectLst/>
                <a:uLnTx/>
                <a:uFillTx/>
                <a:cs typeface="Arial" panose="020B0604020202020204" pitchFamily="34" charset="0"/>
              </a:rPr>
              <a:t>Proaktiv publicering</a:t>
            </a:r>
          </a:p>
        </p:txBody>
      </p:sp>
      <p:cxnSp>
        <p:nvCxnSpPr>
          <p:cNvPr id="631" name="Rak pil 630">
            <a:extLst>
              <a:ext uri="{FF2B5EF4-FFF2-40B4-BE49-F238E27FC236}">
                <a16:creationId xmlns:a16="http://schemas.microsoft.com/office/drawing/2014/main" id="{42495009-15C2-AC40-85F8-67B98C2E1676}"/>
              </a:ext>
            </a:extLst>
          </p:cNvPr>
          <p:cNvCxnSpPr>
            <a:cxnSpLocks/>
          </p:cNvCxnSpPr>
          <p:nvPr/>
        </p:nvCxnSpPr>
        <p:spPr>
          <a:xfrm>
            <a:off x="10089327" y="2369688"/>
            <a:ext cx="615185" cy="0"/>
          </a:xfrm>
          <a:prstGeom prst="straightConnector1">
            <a:avLst/>
          </a:prstGeom>
          <a:ln w="38100">
            <a:solidFill>
              <a:srgbClr val="C40064"/>
            </a:solidFill>
            <a:tailEnd type="triangle"/>
          </a:ln>
        </p:spPr>
        <p:style>
          <a:lnRef idx="1">
            <a:schemeClr val="accent1"/>
          </a:lnRef>
          <a:fillRef idx="0">
            <a:schemeClr val="accent1"/>
          </a:fillRef>
          <a:effectRef idx="0">
            <a:schemeClr val="accent1"/>
          </a:effectRef>
          <a:fontRef idx="minor">
            <a:schemeClr val="tx1"/>
          </a:fontRef>
        </p:style>
      </p:cxnSp>
      <p:cxnSp>
        <p:nvCxnSpPr>
          <p:cNvPr id="632" name="Rak pil 631">
            <a:extLst>
              <a:ext uri="{FF2B5EF4-FFF2-40B4-BE49-F238E27FC236}">
                <a16:creationId xmlns:a16="http://schemas.microsoft.com/office/drawing/2014/main" id="{5B663A66-DD39-4144-8D8E-0269C44ABB8B}"/>
              </a:ext>
            </a:extLst>
          </p:cNvPr>
          <p:cNvCxnSpPr>
            <a:cxnSpLocks/>
          </p:cNvCxnSpPr>
          <p:nvPr/>
        </p:nvCxnSpPr>
        <p:spPr>
          <a:xfrm flipH="1">
            <a:off x="9197085" y="2369688"/>
            <a:ext cx="569876" cy="0"/>
          </a:xfrm>
          <a:prstGeom prst="straightConnector1">
            <a:avLst/>
          </a:prstGeom>
          <a:ln w="38100">
            <a:solidFill>
              <a:srgbClr val="C40064"/>
            </a:solidFill>
            <a:tailEnd type="triangle"/>
          </a:ln>
        </p:spPr>
        <p:style>
          <a:lnRef idx="1">
            <a:schemeClr val="accent1"/>
          </a:lnRef>
          <a:fillRef idx="0">
            <a:schemeClr val="accent1"/>
          </a:fillRef>
          <a:effectRef idx="0">
            <a:schemeClr val="accent1"/>
          </a:effectRef>
          <a:fontRef idx="minor">
            <a:schemeClr val="tx1"/>
          </a:fontRef>
        </p:style>
      </p:cxnSp>
      <p:sp>
        <p:nvSpPr>
          <p:cNvPr id="636" name="textruta 635">
            <a:extLst>
              <a:ext uri="{FF2B5EF4-FFF2-40B4-BE49-F238E27FC236}">
                <a16:creationId xmlns:a16="http://schemas.microsoft.com/office/drawing/2014/main" id="{9C4BA847-9522-8048-9719-0C537BC394EA}"/>
              </a:ext>
            </a:extLst>
          </p:cNvPr>
          <p:cNvSpPr txBox="1"/>
          <p:nvPr/>
        </p:nvSpPr>
        <p:spPr>
          <a:xfrm>
            <a:off x="9795244" y="1542371"/>
            <a:ext cx="1787156"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C40064"/>
                </a:solidFill>
                <a:effectLst/>
                <a:uLnTx/>
                <a:uFillTx/>
                <a:cs typeface="Arial" panose="020B0604020202020204" pitchFamily="34" charset="0"/>
              </a:rPr>
              <a:t>PARADIGMSKIFTE</a:t>
            </a:r>
          </a:p>
        </p:txBody>
      </p:sp>
      <p:sp>
        <p:nvSpPr>
          <p:cNvPr id="14" name="Rectangle 13">
            <a:extLst>
              <a:ext uri="{FF2B5EF4-FFF2-40B4-BE49-F238E27FC236}">
                <a16:creationId xmlns:a16="http://schemas.microsoft.com/office/drawing/2014/main" id="{0C4B143C-F8C4-4883-8206-F75707857220}"/>
              </a:ext>
            </a:extLst>
          </p:cNvPr>
          <p:cNvSpPr/>
          <p:nvPr/>
        </p:nvSpPr>
        <p:spPr>
          <a:xfrm>
            <a:off x="1801034" y="1542371"/>
            <a:ext cx="6736573" cy="9501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sv-SE" sz="1400" b="1" dirty="0">
                <a:solidFill>
                  <a:schemeClr val="tx1"/>
                </a:solidFill>
              </a:rPr>
              <a:t>Anders Chydenius </a:t>
            </a:r>
            <a:r>
              <a:rPr lang="sv-SE" sz="1400" dirty="0">
                <a:solidFill>
                  <a:schemeClr val="tx1"/>
                </a:solidFill>
              </a:rPr>
              <a:t>(1729–1803) Den österbottniske prästen Anders Chydenius genomförde vid riksdagen i Gävle den 2 december</a:t>
            </a:r>
            <a:r>
              <a:rPr lang="sv-SE" sz="1400" b="1" dirty="0">
                <a:solidFill>
                  <a:schemeClr val="tx1"/>
                </a:solidFill>
              </a:rPr>
              <a:t> 1766</a:t>
            </a:r>
            <a:r>
              <a:rPr lang="sv-SE" sz="1400" dirty="0">
                <a:solidFill>
                  <a:schemeClr val="tx1"/>
                </a:solidFill>
              </a:rPr>
              <a:t> antagandet av en tryckfrihetsförordning som stoppade censur och införde </a:t>
            </a:r>
            <a:r>
              <a:rPr lang="sv-SE" sz="1400" b="1" dirty="0">
                <a:solidFill>
                  <a:schemeClr val="tx1"/>
                </a:solidFill>
              </a:rPr>
              <a:t>offentlighetsprincipen</a:t>
            </a:r>
            <a:r>
              <a:rPr lang="sv-SE" sz="1400" dirty="0">
                <a:solidFill>
                  <a:schemeClr val="tx1"/>
                </a:solidFill>
              </a:rPr>
              <a:t> för offentliga handlingar i svenska myndigheten.</a:t>
            </a:r>
          </a:p>
        </p:txBody>
      </p:sp>
      <p:sp>
        <p:nvSpPr>
          <p:cNvPr id="18" name="Title 17">
            <a:extLst>
              <a:ext uri="{FF2B5EF4-FFF2-40B4-BE49-F238E27FC236}">
                <a16:creationId xmlns:a16="http://schemas.microsoft.com/office/drawing/2014/main" id="{C1D1CECA-D234-4AEF-ABDF-2C610A1227AD}"/>
              </a:ext>
            </a:extLst>
          </p:cNvPr>
          <p:cNvSpPr>
            <a:spLocks noGrp="1"/>
          </p:cNvSpPr>
          <p:nvPr>
            <p:ph type="title"/>
          </p:nvPr>
        </p:nvSpPr>
        <p:spPr/>
        <p:txBody>
          <a:bodyPr/>
          <a:lstStyle/>
          <a:p>
            <a:r>
              <a:rPr lang="sv-SE" dirty="0"/>
              <a:t>Vi befinner oss i ett paradigmskifte där delning av offentliga handlingar måste ske proaktivt istället för reaktivt</a:t>
            </a:r>
            <a:endParaRPr lang="en-US" dirty="0"/>
          </a:p>
        </p:txBody>
      </p:sp>
      <p:cxnSp>
        <p:nvCxnSpPr>
          <p:cNvPr id="13" name="Straight Connector 12">
            <a:extLst>
              <a:ext uri="{FF2B5EF4-FFF2-40B4-BE49-F238E27FC236}">
                <a16:creationId xmlns:a16="http://schemas.microsoft.com/office/drawing/2014/main" id="{D0BDC2D4-6771-44D5-9942-1468547E3350}"/>
              </a:ext>
            </a:extLst>
          </p:cNvPr>
          <p:cNvCxnSpPr/>
          <p:nvPr/>
        </p:nvCxnSpPr>
        <p:spPr>
          <a:xfrm>
            <a:off x="9928143" y="2328579"/>
            <a:ext cx="0" cy="2752407"/>
          </a:xfrm>
          <a:prstGeom prst="line">
            <a:avLst/>
          </a:prstGeom>
          <a:ln w="19050">
            <a:solidFill>
              <a:srgbClr val="C40064"/>
            </a:solidFill>
            <a:prstDash val="dash"/>
          </a:ln>
        </p:spPr>
        <p:style>
          <a:lnRef idx="1">
            <a:schemeClr val="accent1"/>
          </a:lnRef>
          <a:fillRef idx="0">
            <a:schemeClr val="accent1"/>
          </a:fillRef>
          <a:effectRef idx="0">
            <a:schemeClr val="accent1"/>
          </a:effectRef>
          <a:fontRef idx="minor">
            <a:schemeClr val="tx1"/>
          </a:fontRef>
        </p:style>
      </p:cxnSp>
      <p:sp>
        <p:nvSpPr>
          <p:cNvPr id="38" name="Content Placeholder 23">
            <a:extLst>
              <a:ext uri="{FF2B5EF4-FFF2-40B4-BE49-F238E27FC236}">
                <a16:creationId xmlns:a16="http://schemas.microsoft.com/office/drawing/2014/main" id="{55FFE630-413B-451B-B670-431323148036}"/>
              </a:ext>
            </a:extLst>
          </p:cNvPr>
          <p:cNvSpPr txBox="1">
            <a:spLocks/>
          </p:cNvSpPr>
          <p:nvPr/>
        </p:nvSpPr>
        <p:spPr>
          <a:xfrm>
            <a:off x="609600" y="5241572"/>
            <a:ext cx="10972800" cy="709229"/>
          </a:xfrm>
          <a:prstGeom prst="rect">
            <a:avLst/>
          </a:prstGeom>
        </p:spPr>
        <p:txBody>
          <a:bodyPr anchor="b" anchorCtr="0"/>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000" b="1" dirty="0"/>
              <a:t>Bildtolkning för synskadade: </a:t>
            </a:r>
            <a:r>
              <a:rPr lang="sv-SE" sz="1000" dirty="0"/>
              <a:t>Bilden visar ett porträtt av offentlighetsprincipens upphovsman, Anders Chydenius samt en tidslinje mellan år 1766 till nu- &amp; framtid, som illustrerar hur distributionen av offentlighetsprincipen har förändrats genom tiderna, allteftersom att tekniken utvecklats. Från häst på 1700-talet, via cykel på 1800-talet och under 1900-talet via postbil och –cykel, för att under slutet av 1900-talet när faxen introducerades, och vidare in på 2000-talet domineras av elektronisk distribution. Bilden visar sedan en pil med rubriken "paradigmskifte" mellan 2000-talet och 2015 och framåt på andra sida. Tiden innan paradigmskiftet beskrivs som "Reaktiv publicering" och på andra sidan paradigmskiftespilen står det "Proaktiv publicering". </a:t>
            </a:r>
            <a:endParaRPr lang="en-US" sz="1000" dirty="0"/>
          </a:p>
        </p:txBody>
      </p:sp>
    </p:spTree>
    <p:extLst>
      <p:ext uri="{BB962C8B-B14F-4D97-AF65-F5344CB8AC3E}">
        <p14:creationId xmlns:p14="http://schemas.microsoft.com/office/powerpoint/2010/main" val="126164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D9B66EA-FAA4-4AB5-BF27-D04E35201596}"/>
              </a:ext>
            </a:extLst>
          </p:cNvPr>
          <p:cNvGraphicFramePr>
            <a:graphicFrameLocks noChangeAspect="1"/>
          </p:cNvGraphicFramePr>
          <p:nvPr>
            <p:custDataLst>
              <p:tags r:id="rId2"/>
            </p:custDataLst>
            <p:extLst>
              <p:ext uri="{D42A27DB-BD31-4B8C-83A1-F6EECF244321}">
                <p14:modId xmlns:p14="http://schemas.microsoft.com/office/powerpoint/2010/main" val="2989114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526" imgH="526" progId="TCLayout.ActiveDocument.1">
                  <p:embed/>
                </p:oleObj>
              </mc:Choice>
              <mc:Fallback>
                <p:oleObj name="think-cell Slide" r:id="rId5" imgW="526" imgH="526" progId="TCLayout.ActiveDocument.1">
                  <p:embed/>
                  <p:pic>
                    <p:nvPicPr>
                      <p:cNvPr id="5" name="Objekt 4" hidden="1">
                        <a:extLst>
                          <a:ext uri="{FF2B5EF4-FFF2-40B4-BE49-F238E27FC236}">
                            <a16:creationId xmlns:a16="http://schemas.microsoft.com/office/drawing/2014/main" id="{FD9B66EA-FAA4-4AB5-BF27-D04E352015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B352FBD1-FF30-4CF2-B420-6B3C7AF7E4FC}"/>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dirty="0">
              <a:latin typeface="Arial" panose="020B0604020202020204" pitchFamily="34" charset="0"/>
              <a:ea typeface="+mj-ea"/>
              <a:cs typeface="+mj-cs"/>
              <a:sym typeface="Arial" panose="020B0604020202020204" pitchFamily="34" charset="0"/>
            </a:endParaRPr>
          </a:p>
        </p:txBody>
      </p:sp>
      <p:sp>
        <p:nvSpPr>
          <p:cNvPr id="7" name="textruta 6">
            <a:extLst>
              <a:ext uri="{FF2B5EF4-FFF2-40B4-BE49-F238E27FC236}">
                <a16:creationId xmlns:a16="http://schemas.microsoft.com/office/drawing/2014/main" id="{256295B6-8E8D-8D48-B6D4-7A82ECC6E642}"/>
              </a:ext>
            </a:extLst>
          </p:cNvPr>
          <p:cNvSpPr txBox="1"/>
          <p:nvPr/>
        </p:nvSpPr>
        <p:spPr>
          <a:xfrm>
            <a:off x="3302000" y="4918889"/>
            <a:ext cx="8280400" cy="461665"/>
          </a:xfrm>
          <a:prstGeom prst="rect">
            <a:avLst/>
          </a:prstGeom>
          <a:solidFill>
            <a:srgbClr val="C40064"/>
          </a:solidFill>
        </p:spPr>
        <p:txBody>
          <a:bodyPr wrap="square" rtlCol="0">
            <a:spAutoFit/>
          </a:bodyPr>
          <a:lstStyle/>
          <a:p>
            <a:pPr algn="ctr"/>
            <a:r>
              <a:rPr lang="sv-SE" sz="2000">
                <a:solidFill>
                  <a:schemeClr val="bg1"/>
                </a:solidFill>
                <a:cs typeface="Arial" panose="020B0604020202020204" pitchFamily="34" charset="0"/>
              </a:rPr>
              <a:t>Vi måste gå från </a:t>
            </a:r>
            <a:r>
              <a:rPr lang="sv-SE" sz="2400" b="1">
                <a:solidFill>
                  <a:schemeClr val="bg1"/>
                </a:solidFill>
                <a:cs typeface="Arial" panose="020B0604020202020204" pitchFamily="34" charset="0"/>
              </a:rPr>
              <a:t>reaktivitet</a:t>
            </a:r>
            <a:r>
              <a:rPr lang="sv-SE" sz="2400">
                <a:solidFill>
                  <a:schemeClr val="bg1"/>
                </a:solidFill>
                <a:cs typeface="Arial" panose="020B0604020202020204" pitchFamily="34" charset="0"/>
              </a:rPr>
              <a:t> </a:t>
            </a:r>
            <a:r>
              <a:rPr lang="sv-SE" sz="2000">
                <a:solidFill>
                  <a:schemeClr val="bg1"/>
                </a:solidFill>
                <a:cs typeface="Arial" panose="020B0604020202020204" pitchFamily="34" charset="0"/>
              </a:rPr>
              <a:t>till</a:t>
            </a:r>
            <a:r>
              <a:rPr lang="sv-SE" sz="2400">
                <a:solidFill>
                  <a:schemeClr val="bg1"/>
                </a:solidFill>
                <a:cs typeface="Arial" panose="020B0604020202020204" pitchFamily="34" charset="0"/>
              </a:rPr>
              <a:t> </a:t>
            </a:r>
            <a:r>
              <a:rPr lang="sv-SE" sz="2400" b="1">
                <a:solidFill>
                  <a:schemeClr val="bg1"/>
                </a:solidFill>
                <a:cs typeface="Arial" panose="020B0604020202020204" pitchFamily="34" charset="0"/>
              </a:rPr>
              <a:t>proaktivitet, </a:t>
            </a:r>
            <a:r>
              <a:rPr lang="sv-SE" sz="2000">
                <a:solidFill>
                  <a:schemeClr val="bg1"/>
                </a:solidFill>
                <a:cs typeface="Arial" panose="020B0604020202020204" pitchFamily="34" charset="0"/>
              </a:rPr>
              <a:t>allt annat är för </a:t>
            </a:r>
            <a:r>
              <a:rPr lang="sv-SE" sz="2000" b="1">
                <a:solidFill>
                  <a:schemeClr val="bg1"/>
                </a:solidFill>
                <a:cs typeface="Arial" panose="020B0604020202020204" pitchFamily="34" charset="0"/>
              </a:rPr>
              <a:t>dyrt!</a:t>
            </a:r>
            <a:endParaRPr lang="sv-SE" sz="2400" b="1">
              <a:solidFill>
                <a:schemeClr val="bg1"/>
              </a:solidFill>
              <a:cs typeface="Arial" panose="020B0604020202020204" pitchFamily="34" charset="0"/>
            </a:endParaRPr>
          </a:p>
        </p:txBody>
      </p:sp>
      <p:grpSp>
        <p:nvGrpSpPr>
          <p:cNvPr id="25" name="Group 24">
            <a:extLst>
              <a:ext uri="{FF2B5EF4-FFF2-40B4-BE49-F238E27FC236}">
                <a16:creationId xmlns:a16="http://schemas.microsoft.com/office/drawing/2014/main" id="{2F2F88BD-68D8-4137-A84C-31F8E8D208E2}"/>
              </a:ext>
            </a:extLst>
          </p:cNvPr>
          <p:cNvGrpSpPr/>
          <p:nvPr/>
        </p:nvGrpSpPr>
        <p:grpSpPr>
          <a:xfrm>
            <a:off x="609600" y="2473540"/>
            <a:ext cx="2437060" cy="2331946"/>
            <a:chOff x="609600" y="2473540"/>
            <a:chExt cx="2437060" cy="2331946"/>
          </a:xfrm>
        </p:grpSpPr>
        <p:pic>
          <p:nvPicPr>
            <p:cNvPr id="9" name="Bildobjekt 8">
              <a:extLst>
                <a:ext uri="{FF2B5EF4-FFF2-40B4-BE49-F238E27FC236}">
                  <a16:creationId xmlns:a16="http://schemas.microsoft.com/office/drawing/2014/main" id="{B9A502D8-1918-6849-81E4-1ADBCBF13CD4}"/>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flipH="1">
              <a:off x="609600" y="2473540"/>
              <a:ext cx="2437060" cy="2331946"/>
            </a:xfrm>
            <a:prstGeom prst="rect">
              <a:avLst/>
            </a:prstGeom>
          </p:spPr>
        </p:pic>
        <p:pic>
          <p:nvPicPr>
            <p:cNvPr id="11" name="Bildobjekt 10">
              <a:extLst>
                <a:ext uri="{FF2B5EF4-FFF2-40B4-BE49-F238E27FC236}">
                  <a16:creationId xmlns:a16="http://schemas.microsoft.com/office/drawing/2014/main" id="{E2BB60BF-CB22-8942-9DF7-AD8D45A167C7}"/>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2108158" y="2729467"/>
              <a:ext cx="295317" cy="327826"/>
            </a:xfrm>
            <a:prstGeom prst="rect">
              <a:avLst/>
            </a:prstGeom>
          </p:spPr>
        </p:pic>
        <p:sp>
          <p:nvSpPr>
            <p:cNvPr id="16" name="textruta 15">
              <a:extLst>
                <a:ext uri="{FF2B5EF4-FFF2-40B4-BE49-F238E27FC236}">
                  <a16:creationId xmlns:a16="http://schemas.microsoft.com/office/drawing/2014/main" id="{A15A127D-E7C6-5A42-9D79-358BE141FBF3}"/>
                </a:ext>
              </a:extLst>
            </p:cNvPr>
            <p:cNvSpPr txBox="1"/>
            <p:nvPr/>
          </p:nvSpPr>
          <p:spPr>
            <a:xfrm>
              <a:off x="1409100" y="2822322"/>
              <a:ext cx="1222147" cy="1535975"/>
            </a:xfrm>
            <a:prstGeom prst="rect">
              <a:avLst/>
            </a:prstGeom>
            <a:noFill/>
          </p:spPr>
          <p:txBody>
            <a:bodyPr wrap="square" lIns="90000" tIns="90000" rIns="90000" bIns="90000" rtlCol="0">
              <a:spAutoFit/>
            </a:bodyPr>
            <a:lstStyle/>
            <a:p>
              <a:r>
                <a:rPr lang="sv-SE" sz="1100" i="1" dirty="0">
                  <a:cs typeface="Arial" panose="020B0604020202020204" pitchFamily="34" charset="0"/>
                </a:rPr>
                <a:t>”Hej! </a:t>
              </a:r>
            </a:p>
            <a:p>
              <a:r>
                <a:rPr lang="sv-SE" sz="1100" i="1" dirty="0">
                  <a:cs typeface="Arial" panose="020B0604020202020204" pitchFamily="34" charset="0"/>
                </a:rPr>
                <a:t>Jag skulle vilja ha en kopia på all data i </a:t>
              </a:r>
              <a:r>
                <a:rPr lang="sv-SE" sz="1100" i="1" dirty="0" err="1">
                  <a:cs typeface="Arial" panose="020B0604020202020204" pitchFamily="34" charset="0"/>
                </a:rPr>
                <a:t>EPVV:s</a:t>
              </a:r>
              <a:r>
                <a:rPr lang="sv-SE" sz="1100" i="1" dirty="0">
                  <a:cs typeface="Arial" panose="020B0604020202020204" pitchFamily="34" charset="0"/>
                </a:rPr>
                <a:t> Transaktions-databas.</a:t>
              </a:r>
            </a:p>
            <a:p>
              <a:endParaRPr lang="sv-SE" sz="1100" i="1" dirty="0">
                <a:cs typeface="Arial" panose="020B0604020202020204" pitchFamily="34" charset="0"/>
              </a:endParaRPr>
            </a:p>
            <a:p>
              <a:r>
                <a:rPr lang="sv-SE" sz="1100" i="1" dirty="0">
                  <a:cs typeface="Arial" panose="020B0604020202020204" pitchFamily="34" charset="0"/>
                </a:rPr>
                <a:t>Mvh Helena”</a:t>
              </a:r>
            </a:p>
          </p:txBody>
        </p:sp>
      </p:grpSp>
      <p:pic>
        <p:nvPicPr>
          <p:cNvPr id="28" name="Bildobjekt 27">
            <a:extLst>
              <a:ext uri="{FF2B5EF4-FFF2-40B4-BE49-F238E27FC236}">
                <a16:creationId xmlns:a16="http://schemas.microsoft.com/office/drawing/2014/main" id="{4A0212F3-08B6-424F-BDEF-F2B746A9C05A}"/>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3864226" y="3873572"/>
            <a:ext cx="608473" cy="846178"/>
          </a:xfrm>
          <a:prstGeom prst="rect">
            <a:avLst/>
          </a:prstGeom>
        </p:spPr>
      </p:pic>
      <p:pic>
        <p:nvPicPr>
          <p:cNvPr id="32" name="Bildobjekt 31">
            <a:extLst>
              <a:ext uri="{FF2B5EF4-FFF2-40B4-BE49-F238E27FC236}">
                <a16:creationId xmlns:a16="http://schemas.microsoft.com/office/drawing/2014/main" id="{2AFD9046-B850-6E40-AED7-333AF0D7AEE3}"/>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4657573" y="2555120"/>
            <a:ext cx="1138498" cy="1249473"/>
          </a:xfrm>
          <a:prstGeom prst="rect">
            <a:avLst/>
          </a:prstGeom>
        </p:spPr>
      </p:pic>
      <p:pic>
        <p:nvPicPr>
          <p:cNvPr id="34" name="Bildobjekt 33">
            <a:extLst>
              <a:ext uri="{FF2B5EF4-FFF2-40B4-BE49-F238E27FC236}">
                <a16:creationId xmlns:a16="http://schemas.microsoft.com/office/drawing/2014/main" id="{87F25B31-763C-0E4B-B89F-58B1E7A927CF}"/>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4482838" y="4072157"/>
            <a:ext cx="1010376" cy="560555"/>
          </a:xfrm>
          <a:prstGeom prst="rect">
            <a:avLst/>
          </a:prstGeom>
        </p:spPr>
      </p:pic>
      <p:sp>
        <p:nvSpPr>
          <p:cNvPr id="36" name="Rundad rektangulär pratbubbla 35">
            <a:extLst>
              <a:ext uri="{FF2B5EF4-FFF2-40B4-BE49-F238E27FC236}">
                <a16:creationId xmlns:a16="http://schemas.microsoft.com/office/drawing/2014/main" id="{B3AD9A35-1CB1-7649-ABE4-79EEAFA418AB}"/>
              </a:ext>
            </a:extLst>
          </p:cNvPr>
          <p:cNvSpPr/>
          <p:nvPr/>
        </p:nvSpPr>
        <p:spPr>
          <a:xfrm>
            <a:off x="3516252" y="2555120"/>
            <a:ext cx="1010376" cy="838921"/>
          </a:xfrm>
          <a:prstGeom prst="wedgeRoundRectCallout">
            <a:avLst>
              <a:gd name="adj1" fmla="val 69864"/>
              <a:gd name="adj2" fmla="val 774"/>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cs typeface="Arial" panose="020B0604020202020204" pitchFamily="34" charset="0"/>
              </a:rPr>
              <a:t>Absolut! Det fixar jag! </a:t>
            </a:r>
            <a:r>
              <a:rPr lang="sv-SE" sz="1400" dirty="0">
                <a:solidFill>
                  <a:schemeClr val="tx1"/>
                </a:solidFill>
                <a:cs typeface="Arial" panose="020B0604020202020204" pitchFamily="34" charset="0"/>
                <a:sym typeface="Wingdings" pitchFamily="2" charset="2"/>
              </a:rPr>
              <a:t></a:t>
            </a:r>
            <a:endParaRPr lang="sv-SE" sz="1400" dirty="0">
              <a:solidFill>
                <a:schemeClr val="tx1"/>
              </a:solidFill>
              <a:cs typeface="Arial" panose="020B0604020202020204" pitchFamily="34" charset="0"/>
            </a:endParaRPr>
          </a:p>
        </p:txBody>
      </p:sp>
      <p:sp>
        <p:nvSpPr>
          <p:cNvPr id="40" name="Pratbubbla nedåtpil 39">
            <a:extLst>
              <a:ext uri="{FF2B5EF4-FFF2-40B4-BE49-F238E27FC236}">
                <a16:creationId xmlns:a16="http://schemas.microsoft.com/office/drawing/2014/main" id="{FB970859-F707-BD42-9AB9-C51C416D5EC2}"/>
              </a:ext>
            </a:extLst>
          </p:cNvPr>
          <p:cNvSpPr/>
          <p:nvPr/>
        </p:nvSpPr>
        <p:spPr>
          <a:xfrm>
            <a:off x="841817" y="1542371"/>
            <a:ext cx="1972626" cy="731506"/>
          </a:xfrm>
          <a:prstGeom prst="downArrowCallou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cs typeface="Arial" panose="020B0604020202020204" pitchFamily="34" charset="0"/>
              </a:rPr>
              <a:t>Enkel fråga från en medborgare</a:t>
            </a:r>
          </a:p>
        </p:txBody>
      </p:sp>
      <p:sp>
        <p:nvSpPr>
          <p:cNvPr id="41" name="Pratbubbla nedåtpil 40">
            <a:extLst>
              <a:ext uri="{FF2B5EF4-FFF2-40B4-BE49-F238E27FC236}">
                <a16:creationId xmlns:a16="http://schemas.microsoft.com/office/drawing/2014/main" id="{3D5A24E4-C94D-4842-9892-EA112226709A}"/>
              </a:ext>
            </a:extLst>
          </p:cNvPr>
          <p:cNvSpPr/>
          <p:nvPr/>
        </p:nvSpPr>
        <p:spPr>
          <a:xfrm>
            <a:off x="3671260" y="1542371"/>
            <a:ext cx="1972626" cy="731506"/>
          </a:xfrm>
          <a:prstGeom prst="downArrowCallou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cs typeface="Arial" panose="020B0604020202020204" pitchFamily="34" charset="0"/>
              </a:rPr>
              <a:t>I teorin</a:t>
            </a:r>
          </a:p>
        </p:txBody>
      </p:sp>
      <p:sp>
        <p:nvSpPr>
          <p:cNvPr id="43" name="Höger 42">
            <a:extLst>
              <a:ext uri="{FF2B5EF4-FFF2-40B4-BE49-F238E27FC236}">
                <a16:creationId xmlns:a16="http://schemas.microsoft.com/office/drawing/2014/main" id="{33A04F5A-B89F-4942-A6A6-30FBA57854A9}"/>
              </a:ext>
            </a:extLst>
          </p:cNvPr>
          <p:cNvSpPr/>
          <p:nvPr/>
        </p:nvSpPr>
        <p:spPr>
          <a:xfrm>
            <a:off x="2223206" y="4921124"/>
            <a:ext cx="958844" cy="457195"/>
          </a:xfrm>
          <a:prstGeom prst="rightArrow">
            <a:avLst/>
          </a:prstGeom>
          <a:solidFill>
            <a:srgbClr val="FEDEED"/>
          </a:solidFill>
          <a:ln>
            <a:solidFill>
              <a:srgbClr val="C4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cs typeface="Arial" panose="020B0604020202020204" pitchFamily="34" charset="0"/>
            </a:endParaRPr>
          </a:p>
        </p:txBody>
      </p:sp>
      <p:pic>
        <p:nvPicPr>
          <p:cNvPr id="31" name="Bildobjekt 30">
            <a:extLst>
              <a:ext uri="{FF2B5EF4-FFF2-40B4-BE49-F238E27FC236}">
                <a16:creationId xmlns:a16="http://schemas.microsoft.com/office/drawing/2014/main" id="{61D35B14-4CFC-6D4C-8550-9EAE8FF54C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37141" y="2428058"/>
            <a:ext cx="4337048" cy="1628131"/>
          </a:xfrm>
          <a:prstGeom prst="rect">
            <a:avLst/>
          </a:prstGeom>
        </p:spPr>
      </p:pic>
      <p:grpSp>
        <p:nvGrpSpPr>
          <p:cNvPr id="37" name="Grupp 36">
            <a:extLst>
              <a:ext uri="{FF2B5EF4-FFF2-40B4-BE49-F238E27FC236}">
                <a16:creationId xmlns:a16="http://schemas.microsoft.com/office/drawing/2014/main" id="{9126DDB3-0C51-8D45-ACC4-AC81289F9D55}"/>
              </a:ext>
            </a:extLst>
          </p:cNvPr>
          <p:cNvGrpSpPr/>
          <p:nvPr/>
        </p:nvGrpSpPr>
        <p:grpSpPr>
          <a:xfrm>
            <a:off x="7896682" y="2538604"/>
            <a:ext cx="1910215" cy="1464369"/>
            <a:chOff x="8256240" y="1638092"/>
            <a:chExt cx="3174949" cy="2325436"/>
          </a:xfrm>
        </p:grpSpPr>
        <p:pic>
          <p:nvPicPr>
            <p:cNvPr id="13" name="Bildobjekt 12">
              <a:extLst>
                <a:ext uri="{FF2B5EF4-FFF2-40B4-BE49-F238E27FC236}">
                  <a16:creationId xmlns:a16="http://schemas.microsoft.com/office/drawing/2014/main" id="{7A9F425E-AD33-E44B-BAE1-843B7ED55AD2}"/>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9261579" y="1638092"/>
              <a:ext cx="1161701" cy="1008112"/>
            </a:xfrm>
            <a:prstGeom prst="rect">
              <a:avLst/>
            </a:prstGeom>
          </p:spPr>
        </p:pic>
        <p:pic>
          <p:nvPicPr>
            <p:cNvPr id="14" name="Bildobjekt 13">
              <a:extLst>
                <a:ext uri="{FF2B5EF4-FFF2-40B4-BE49-F238E27FC236}">
                  <a16:creationId xmlns:a16="http://schemas.microsoft.com/office/drawing/2014/main" id="{C6315F10-4D5F-4940-8A0F-7D645ACA6577}"/>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8256240" y="2955416"/>
              <a:ext cx="1161701" cy="1008112"/>
            </a:xfrm>
            <a:prstGeom prst="rect">
              <a:avLst/>
            </a:prstGeom>
          </p:spPr>
        </p:pic>
        <p:pic>
          <p:nvPicPr>
            <p:cNvPr id="15" name="Bildobjekt 14">
              <a:extLst>
                <a:ext uri="{FF2B5EF4-FFF2-40B4-BE49-F238E27FC236}">
                  <a16:creationId xmlns:a16="http://schemas.microsoft.com/office/drawing/2014/main" id="{1B23BBF6-E22F-2748-8F9D-A298EC72A9F1}"/>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10269488" y="2947857"/>
              <a:ext cx="1161701" cy="1008112"/>
            </a:xfrm>
            <a:prstGeom prst="rect">
              <a:avLst/>
            </a:prstGeom>
          </p:spPr>
        </p:pic>
        <p:cxnSp>
          <p:nvCxnSpPr>
            <p:cNvPr id="18" name="Rak pil 17">
              <a:extLst>
                <a:ext uri="{FF2B5EF4-FFF2-40B4-BE49-F238E27FC236}">
                  <a16:creationId xmlns:a16="http://schemas.microsoft.com/office/drawing/2014/main" id="{503AC982-303B-4146-9103-51B0F2CEBE40}"/>
                </a:ext>
              </a:extLst>
            </p:cNvPr>
            <p:cNvCxnSpPr/>
            <p:nvPr/>
          </p:nvCxnSpPr>
          <p:spPr>
            <a:xfrm flipH="1">
              <a:off x="8829531" y="2320386"/>
              <a:ext cx="432048" cy="50405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EADD4ECF-0DAD-4447-9835-CE7373533F26}"/>
                </a:ext>
              </a:extLst>
            </p:cNvPr>
            <p:cNvCxnSpPr>
              <a:cxnSpLocks/>
            </p:cNvCxnSpPr>
            <p:nvPr/>
          </p:nvCxnSpPr>
          <p:spPr>
            <a:xfrm flipH="1">
              <a:off x="9456522" y="3816189"/>
              <a:ext cx="81296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Rak pil 21">
              <a:extLst>
                <a:ext uri="{FF2B5EF4-FFF2-40B4-BE49-F238E27FC236}">
                  <a16:creationId xmlns:a16="http://schemas.microsoft.com/office/drawing/2014/main" id="{F77DF16B-CBD9-AB43-84E6-15B5A20691CC}"/>
                </a:ext>
              </a:extLst>
            </p:cNvPr>
            <p:cNvCxnSpPr>
              <a:cxnSpLocks/>
            </p:cNvCxnSpPr>
            <p:nvPr/>
          </p:nvCxnSpPr>
          <p:spPr>
            <a:xfrm>
              <a:off x="10490298" y="2277592"/>
              <a:ext cx="502246" cy="5896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ak pil 23">
              <a:extLst>
                <a:ext uri="{FF2B5EF4-FFF2-40B4-BE49-F238E27FC236}">
                  <a16:creationId xmlns:a16="http://schemas.microsoft.com/office/drawing/2014/main" id="{D24CDE5F-F5DD-324C-8477-6A1B54BB4D43}"/>
                </a:ext>
              </a:extLst>
            </p:cNvPr>
            <p:cNvCxnSpPr>
              <a:cxnSpLocks/>
            </p:cNvCxnSpPr>
            <p:nvPr/>
          </p:nvCxnSpPr>
          <p:spPr>
            <a:xfrm>
              <a:off x="10599215" y="2134160"/>
              <a:ext cx="502246" cy="5896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 25">
              <a:extLst>
                <a:ext uri="{FF2B5EF4-FFF2-40B4-BE49-F238E27FC236}">
                  <a16:creationId xmlns:a16="http://schemas.microsoft.com/office/drawing/2014/main" id="{A5AB93B2-F621-CD4F-9B84-88E874993CB2}"/>
                </a:ext>
              </a:extLst>
            </p:cNvPr>
            <p:cNvCxnSpPr/>
            <p:nvPr/>
          </p:nvCxnSpPr>
          <p:spPr>
            <a:xfrm flipH="1">
              <a:off x="8673367" y="2168859"/>
              <a:ext cx="429275"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Pratbubbla nedåtpil 41">
            <a:extLst>
              <a:ext uri="{FF2B5EF4-FFF2-40B4-BE49-F238E27FC236}">
                <a16:creationId xmlns:a16="http://schemas.microsoft.com/office/drawing/2014/main" id="{8E9351AE-CB11-EB48-A622-454868BC4B8E}"/>
              </a:ext>
            </a:extLst>
          </p:cNvPr>
          <p:cNvSpPr/>
          <p:nvPr/>
        </p:nvSpPr>
        <p:spPr>
          <a:xfrm>
            <a:off x="7879189" y="1542371"/>
            <a:ext cx="1972626" cy="731506"/>
          </a:xfrm>
          <a:prstGeom prst="downArrowCallou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cs typeface="Arial" panose="020B0604020202020204" pitchFamily="34" charset="0"/>
              </a:rPr>
              <a:t>I praktiken</a:t>
            </a:r>
          </a:p>
        </p:txBody>
      </p:sp>
      <p:sp>
        <p:nvSpPr>
          <p:cNvPr id="44" name="Rundad rektangulär pratbubbla 43">
            <a:extLst>
              <a:ext uri="{FF2B5EF4-FFF2-40B4-BE49-F238E27FC236}">
                <a16:creationId xmlns:a16="http://schemas.microsoft.com/office/drawing/2014/main" id="{84BDE98D-6635-0841-BE18-9266BD931433}"/>
              </a:ext>
            </a:extLst>
          </p:cNvPr>
          <p:cNvSpPr/>
          <p:nvPr/>
        </p:nvSpPr>
        <p:spPr>
          <a:xfrm>
            <a:off x="9993822" y="1542372"/>
            <a:ext cx="1588578" cy="672192"/>
          </a:xfrm>
          <a:prstGeom prst="wedgeRoundRectCallout">
            <a:avLst>
              <a:gd name="adj1" fmla="val -35673"/>
              <a:gd name="adj2" fmla="val 95763"/>
              <a:gd name="adj3" fmla="val 1666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cs typeface="Arial" panose="020B0604020202020204" pitchFamily="34" charset="0"/>
              </a:rPr>
              <a:t>Åh jag vet att jag har sett hur man gör… men minns inte?? Fråga Camilla?</a:t>
            </a:r>
          </a:p>
        </p:txBody>
      </p:sp>
      <p:sp>
        <p:nvSpPr>
          <p:cNvPr id="45" name="Rundad rektangulär pratbubbla 44">
            <a:extLst>
              <a:ext uri="{FF2B5EF4-FFF2-40B4-BE49-F238E27FC236}">
                <a16:creationId xmlns:a16="http://schemas.microsoft.com/office/drawing/2014/main" id="{5B826BA4-0B76-BD41-9986-98FC4F293FF4}"/>
              </a:ext>
            </a:extLst>
          </p:cNvPr>
          <p:cNvSpPr/>
          <p:nvPr/>
        </p:nvSpPr>
        <p:spPr>
          <a:xfrm>
            <a:off x="6020878" y="4073979"/>
            <a:ext cx="1423793" cy="731507"/>
          </a:xfrm>
          <a:prstGeom prst="wedgeRoundRectCallout">
            <a:avLst>
              <a:gd name="adj1" fmla="val 44790"/>
              <a:gd name="adj2" fmla="val -64498"/>
              <a:gd name="adj3" fmla="val 1666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cs typeface="Arial" panose="020B0604020202020204" pitchFamily="34" charset="0"/>
              </a:rPr>
              <a:t>Det var ju Staffan som gjorde sånt förut, vem har tagit över hans roll nu?</a:t>
            </a:r>
          </a:p>
        </p:txBody>
      </p:sp>
      <p:sp>
        <p:nvSpPr>
          <p:cNvPr id="46" name="Rundad rektangulär pratbubbla 45">
            <a:extLst>
              <a:ext uri="{FF2B5EF4-FFF2-40B4-BE49-F238E27FC236}">
                <a16:creationId xmlns:a16="http://schemas.microsoft.com/office/drawing/2014/main" id="{7853702D-EF9B-264A-A4BB-C9D680BF197C}"/>
              </a:ext>
            </a:extLst>
          </p:cNvPr>
          <p:cNvSpPr/>
          <p:nvPr/>
        </p:nvSpPr>
        <p:spPr>
          <a:xfrm>
            <a:off x="10158606" y="3620927"/>
            <a:ext cx="1423794" cy="731507"/>
          </a:xfrm>
          <a:prstGeom prst="wedgeRoundRectCallout">
            <a:avLst>
              <a:gd name="adj1" fmla="val 1954"/>
              <a:gd name="adj2" fmla="val -85362"/>
              <a:gd name="adj3" fmla="val 1666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cs typeface="Arial" panose="020B0604020202020204" pitchFamily="34" charset="0"/>
              </a:rPr>
              <a:t>Jag trodde jag hade full access, men jag kan inte ta ut kopior tydligen?</a:t>
            </a:r>
          </a:p>
        </p:txBody>
      </p:sp>
      <p:sp>
        <p:nvSpPr>
          <p:cNvPr id="47" name="Rundad rektangulär pratbubbla 46">
            <a:extLst>
              <a:ext uri="{FF2B5EF4-FFF2-40B4-BE49-F238E27FC236}">
                <a16:creationId xmlns:a16="http://schemas.microsoft.com/office/drawing/2014/main" id="{F28C788B-897C-404C-8162-B0E3B78A1C49}"/>
              </a:ext>
            </a:extLst>
          </p:cNvPr>
          <p:cNvSpPr/>
          <p:nvPr/>
        </p:nvSpPr>
        <p:spPr>
          <a:xfrm>
            <a:off x="6671737" y="1542371"/>
            <a:ext cx="1065445" cy="609129"/>
          </a:xfrm>
          <a:prstGeom prst="wedgeRoundRectCallout">
            <a:avLst>
              <a:gd name="adj1" fmla="val 64207"/>
              <a:gd name="adj2" fmla="val 105184"/>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cs typeface="Arial" panose="020B0604020202020204" pitchFamily="34" charset="0"/>
              </a:rPr>
              <a:t>Vilket format ville hen ha? Skrev hen det?</a:t>
            </a:r>
          </a:p>
        </p:txBody>
      </p:sp>
      <p:sp>
        <p:nvSpPr>
          <p:cNvPr id="48" name="Rundad rektangulär pratbubbla 47">
            <a:extLst>
              <a:ext uri="{FF2B5EF4-FFF2-40B4-BE49-F238E27FC236}">
                <a16:creationId xmlns:a16="http://schemas.microsoft.com/office/drawing/2014/main" id="{B86E5AF5-747E-324C-8823-67FE6EDA96FC}"/>
              </a:ext>
            </a:extLst>
          </p:cNvPr>
          <p:cNvSpPr/>
          <p:nvPr/>
        </p:nvSpPr>
        <p:spPr>
          <a:xfrm>
            <a:off x="8354941" y="4100535"/>
            <a:ext cx="1566299" cy="616554"/>
          </a:xfrm>
          <a:prstGeom prst="wedgeRoundRectCallout">
            <a:avLst>
              <a:gd name="adj1" fmla="val 1803"/>
              <a:gd name="adj2" fmla="val -129207"/>
              <a:gd name="adj3" fmla="val 1666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cs typeface="Arial" panose="020B0604020202020204" pitchFamily="34" charset="0"/>
              </a:rPr>
              <a:t>Varför får jag frågan? Jag har inget med </a:t>
            </a:r>
            <a:r>
              <a:rPr lang="sv-SE" sz="1000" dirty="0" err="1">
                <a:solidFill>
                  <a:schemeClr val="tx1"/>
                </a:solidFill>
                <a:cs typeface="Arial" panose="020B0604020202020204" pitchFamily="34" charset="0"/>
              </a:rPr>
              <a:t>EPVV</a:t>
            </a:r>
            <a:r>
              <a:rPr lang="sv-SE" sz="1000" dirty="0">
                <a:solidFill>
                  <a:schemeClr val="tx1"/>
                </a:solidFill>
                <a:cs typeface="Arial" panose="020B0604020202020204" pitchFamily="34" charset="0"/>
              </a:rPr>
              <a:t> att göra?</a:t>
            </a:r>
          </a:p>
        </p:txBody>
      </p:sp>
      <p:sp>
        <p:nvSpPr>
          <p:cNvPr id="49" name="Rundad rektangulär pratbubbla 48">
            <a:extLst>
              <a:ext uri="{FF2B5EF4-FFF2-40B4-BE49-F238E27FC236}">
                <a16:creationId xmlns:a16="http://schemas.microsoft.com/office/drawing/2014/main" id="{A3EB8CA0-FA5B-784E-BA8F-A521B8AEA557}"/>
              </a:ext>
            </a:extLst>
          </p:cNvPr>
          <p:cNvSpPr/>
          <p:nvPr/>
        </p:nvSpPr>
        <p:spPr>
          <a:xfrm>
            <a:off x="6020878" y="2488710"/>
            <a:ext cx="1365640" cy="656055"/>
          </a:xfrm>
          <a:prstGeom prst="wedgeRoundRectCallout">
            <a:avLst>
              <a:gd name="adj1" fmla="val 55467"/>
              <a:gd name="adj2" fmla="val 90354"/>
              <a:gd name="adj3" fmla="val 1666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cs typeface="Arial" panose="020B0604020202020204" pitchFamily="34" charset="0"/>
              </a:rPr>
              <a:t>Fråga vilken tidsperiod hen vill ha. Hela året är för stort att skicka.</a:t>
            </a:r>
          </a:p>
        </p:txBody>
      </p:sp>
      <p:sp>
        <p:nvSpPr>
          <p:cNvPr id="2" name="Title 1">
            <a:extLst>
              <a:ext uri="{FF2B5EF4-FFF2-40B4-BE49-F238E27FC236}">
                <a16:creationId xmlns:a16="http://schemas.microsoft.com/office/drawing/2014/main" id="{71AE6460-8B0D-49A9-919B-F1888A7260AA}"/>
              </a:ext>
            </a:extLst>
          </p:cNvPr>
          <p:cNvSpPr>
            <a:spLocks noGrp="1"/>
          </p:cNvSpPr>
          <p:nvPr>
            <p:ph type="title"/>
          </p:nvPr>
        </p:nvSpPr>
        <p:spPr/>
        <p:txBody>
          <a:bodyPr/>
          <a:lstStyle/>
          <a:p>
            <a:r>
              <a:rPr lang="sv-SE" dirty="0"/>
              <a:t>Reaktiv utlämning av information kostar mycket administration och resurser eftersom att varje förfrågan hanteras manuellt</a:t>
            </a:r>
            <a:endParaRPr lang="en-US" dirty="0"/>
          </a:p>
        </p:txBody>
      </p:sp>
      <p:sp>
        <p:nvSpPr>
          <p:cNvPr id="38" name="Content Placeholder 22">
            <a:extLst>
              <a:ext uri="{FF2B5EF4-FFF2-40B4-BE49-F238E27FC236}">
                <a16:creationId xmlns:a16="http://schemas.microsoft.com/office/drawing/2014/main" id="{03C282F3-5511-4963-B73A-06C444D17727}"/>
              </a:ext>
            </a:extLst>
          </p:cNvPr>
          <p:cNvSpPr txBox="1">
            <a:spLocks/>
          </p:cNvSpPr>
          <p:nvPr/>
        </p:nvSpPr>
        <p:spPr>
          <a:xfrm>
            <a:off x="609600" y="5466729"/>
            <a:ext cx="10972800" cy="484071"/>
          </a:xfrm>
          <a:prstGeom prst="rect">
            <a:avLst/>
          </a:prstGeom>
        </p:spPr>
        <p:txBody>
          <a:bodyPr anchor="b" anchorCtr="0"/>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000" b="1"/>
              <a:t>Bildtolkning för synskadade: </a:t>
            </a:r>
            <a:r>
              <a:rPr lang="sv-SE" sz="1000"/>
              <a:t>Bilden visar en illustrationen av ett exempel där en medborgare efterfrågar en kopia på all data från någon transaktionsdatabas, och där det i teorin är lätt att ta fram information först efter att den efterfrågas, genom att någon symboliskt trycker på sänd-knappen. Bilder visar också att i praktiken är det ofta många email som skickas och till flera personer i jakten på vem som kan besvara förfrågan, och det bli många följdfrågor om tex ”vilket format som efterfrågas”, ”vilken tidsperiod”, ”vem som har access till systemet” etc. </a:t>
            </a:r>
            <a:endParaRPr lang="sv-SE" sz="1000" dirty="0"/>
          </a:p>
        </p:txBody>
      </p:sp>
    </p:spTree>
    <p:extLst>
      <p:ext uri="{BB962C8B-B14F-4D97-AF65-F5344CB8AC3E}">
        <p14:creationId xmlns:p14="http://schemas.microsoft.com/office/powerpoint/2010/main" val="23309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131852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6" imgW="395" imgH="394" progId="TCLayout.ActiveDocument.1">
                  <p:embed/>
                </p:oleObj>
              </mc:Choice>
              <mc:Fallback>
                <p:oleObj name="think-cell Slide" r:id="rId6" imgW="395" imgH="39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sv-SE" sz="2800" b="1" dirty="0">
              <a:latin typeface="Arial" panose="020B0604020202020204" pitchFamily="34" charset="0"/>
              <a:ea typeface="+mj-ea"/>
              <a:cs typeface="+mj-cs"/>
              <a:sym typeface="Arial" panose="020B0604020202020204" pitchFamily="34" charset="0"/>
            </a:endParaRPr>
          </a:p>
        </p:txBody>
      </p:sp>
      <p:sp>
        <p:nvSpPr>
          <p:cNvPr id="21" name="Ned 40">
            <a:extLst>
              <a:ext uri="{FF2B5EF4-FFF2-40B4-BE49-F238E27FC236}">
                <a16:creationId xmlns:a16="http://schemas.microsoft.com/office/drawing/2014/main" id="{D19ED51B-02B9-4D1B-9888-9CF8EBA742A9}"/>
              </a:ext>
            </a:extLst>
          </p:cNvPr>
          <p:cNvSpPr/>
          <p:nvPr/>
        </p:nvSpPr>
        <p:spPr>
          <a:xfrm>
            <a:off x="609600" y="1823044"/>
            <a:ext cx="1011394" cy="750026"/>
          </a:xfrm>
          <a:prstGeom prst="downArrow">
            <a:avLst>
              <a:gd name="adj1" fmla="val 58371"/>
              <a:gd name="adj2" fmla="val 583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solidFill>
                <a:schemeClr val="tx1"/>
              </a:solidFill>
              <a:cs typeface="Arial" panose="020B0604020202020204" pitchFamily="34" charset="0"/>
            </a:endParaRPr>
          </a:p>
        </p:txBody>
      </p:sp>
      <p:sp>
        <p:nvSpPr>
          <p:cNvPr id="7" name="Rectangle 6"/>
          <p:cNvSpPr/>
          <p:nvPr/>
        </p:nvSpPr>
        <p:spPr>
          <a:xfrm>
            <a:off x="4382401" y="4888858"/>
            <a:ext cx="7200000" cy="890882"/>
          </a:xfrm>
          <a:prstGeom prst="rect">
            <a:avLst/>
          </a:prstGeom>
          <a:noFill/>
          <a:ln w="9525">
            <a:solidFill>
              <a:srgbClr val="C00000"/>
            </a:solidFill>
          </a:ln>
        </p:spPr>
        <p:txBody>
          <a:bodyPr wrap="square" anchor="ctr" anchorCtr="0">
            <a:noAutofit/>
          </a:bodyPr>
          <a:lstStyle/>
          <a:p>
            <a:r>
              <a:rPr lang="sv-SE" sz="1600" b="1" dirty="0">
                <a:solidFill>
                  <a:schemeClr val="tx2"/>
                </a:solidFill>
                <a:ea typeface="+mj-ea"/>
                <a:cs typeface="Arial" panose="020B0604020202020204" pitchFamily="34" charset="0"/>
              </a:rPr>
              <a:t>Potentiell årlig besparing: </a:t>
            </a:r>
            <a:r>
              <a:rPr lang="sv-SE" sz="1600" dirty="0">
                <a:solidFill>
                  <a:schemeClr val="tx2"/>
                </a:solidFill>
                <a:ea typeface="+mj-ea"/>
                <a:cs typeface="Arial" panose="020B0604020202020204" pitchFamily="34" charset="0"/>
              </a:rPr>
              <a:t>Ett rimligt antagande är att öppna data skulle på sikt kunna spara in många hundra, t o m tusen miljoner kronor i minskad administration</a:t>
            </a:r>
          </a:p>
        </p:txBody>
      </p:sp>
      <p:sp>
        <p:nvSpPr>
          <p:cNvPr id="39" name="textruta 38">
            <a:extLst>
              <a:ext uri="{FF2B5EF4-FFF2-40B4-BE49-F238E27FC236}">
                <a16:creationId xmlns:a16="http://schemas.microsoft.com/office/drawing/2014/main" id="{FD4E6689-D864-204E-AE03-B98CFAFBF012}"/>
              </a:ext>
            </a:extLst>
          </p:cNvPr>
          <p:cNvSpPr txBox="1"/>
          <p:nvPr/>
        </p:nvSpPr>
        <p:spPr>
          <a:xfrm>
            <a:off x="609601" y="3093723"/>
            <a:ext cx="3005666" cy="1323439"/>
          </a:xfrm>
          <a:prstGeom prst="rect">
            <a:avLst/>
          </a:prstGeom>
          <a:noFill/>
        </p:spPr>
        <p:txBody>
          <a:bodyPr wrap="square" rtlCol="0">
            <a:spAutoFit/>
          </a:bodyPr>
          <a:lstStyle/>
          <a:p>
            <a:r>
              <a:rPr lang="sv-SE" sz="2000" b="1" dirty="0">
                <a:solidFill>
                  <a:schemeClr val="tx2"/>
                </a:solidFill>
                <a:ea typeface="+mj-ea"/>
                <a:cs typeface="Arial" panose="020B0604020202020204" pitchFamily="34" charset="0"/>
              </a:rPr>
              <a:t>En tidseffektivisering på bara 30% sparar in </a:t>
            </a:r>
            <a:r>
              <a:rPr lang="sv-SE" sz="2000" b="1" dirty="0">
                <a:solidFill>
                  <a:schemeClr val="tx2"/>
                </a:solidFill>
                <a:cs typeface="Arial" panose="020B0604020202020204" pitchFamily="34" charset="0"/>
              </a:rPr>
              <a:t>1,5 miljard(!) / år för Storstockholm</a:t>
            </a:r>
          </a:p>
        </p:txBody>
      </p:sp>
      <p:pic>
        <p:nvPicPr>
          <p:cNvPr id="38" name="Bildobjekt 37">
            <a:extLst>
              <a:ext uri="{FF2B5EF4-FFF2-40B4-BE49-F238E27FC236}">
                <a16:creationId xmlns:a16="http://schemas.microsoft.com/office/drawing/2014/main" id="{E392685D-2737-5E40-83DE-28CF0E50619C}"/>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1459813" y="1823044"/>
            <a:ext cx="805971" cy="798983"/>
          </a:xfrm>
          <a:prstGeom prst="rect">
            <a:avLst/>
          </a:prstGeom>
        </p:spPr>
      </p:pic>
      <p:sp>
        <p:nvSpPr>
          <p:cNvPr id="42" name="textruta 41">
            <a:extLst>
              <a:ext uri="{FF2B5EF4-FFF2-40B4-BE49-F238E27FC236}">
                <a16:creationId xmlns:a16="http://schemas.microsoft.com/office/drawing/2014/main" id="{4FB70845-A5DA-8E4F-878D-98641F081794}"/>
              </a:ext>
            </a:extLst>
          </p:cNvPr>
          <p:cNvSpPr txBox="1"/>
          <p:nvPr/>
        </p:nvSpPr>
        <p:spPr>
          <a:xfrm>
            <a:off x="726759" y="2090335"/>
            <a:ext cx="777076" cy="215444"/>
          </a:xfrm>
          <a:prstGeom prst="rect">
            <a:avLst/>
          </a:prstGeom>
          <a:noFill/>
        </p:spPr>
        <p:txBody>
          <a:bodyPr wrap="square" lIns="0" tIns="0" rIns="0" bIns="0" rtlCol="0">
            <a:spAutoFit/>
          </a:bodyPr>
          <a:lstStyle/>
          <a:p>
            <a:pPr algn="ctr"/>
            <a:r>
              <a:rPr lang="sv-SE" sz="1400" b="1" dirty="0">
                <a:solidFill>
                  <a:schemeClr val="bg1"/>
                </a:solidFill>
                <a:ea typeface="+mj-ea"/>
                <a:cs typeface="Arial" panose="020B0604020202020204" pitchFamily="34" charset="0"/>
              </a:rPr>
              <a:t>-30%</a:t>
            </a:r>
          </a:p>
        </p:txBody>
      </p:sp>
      <p:pic>
        <p:nvPicPr>
          <p:cNvPr id="37" name="Bildobjekt 36">
            <a:extLst>
              <a:ext uri="{FF2B5EF4-FFF2-40B4-BE49-F238E27FC236}">
                <a16:creationId xmlns:a16="http://schemas.microsoft.com/office/drawing/2014/main" id="{3D16617B-62EE-C948-9E00-7618B2962A8C}"/>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2924272" y="4748003"/>
            <a:ext cx="1083496" cy="1031737"/>
          </a:xfrm>
          <a:prstGeom prst="rect">
            <a:avLst/>
          </a:prstGeom>
        </p:spPr>
      </p:pic>
      <p:graphicFrame>
        <p:nvGraphicFramePr>
          <p:cNvPr id="8" name="Tabell 8">
            <a:extLst>
              <a:ext uri="{FF2B5EF4-FFF2-40B4-BE49-F238E27FC236}">
                <a16:creationId xmlns:a16="http://schemas.microsoft.com/office/drawing/2014/main" id="{F90B5829-1E27-426C-B41F-3B163B164C11}"/>
              </a:ext>
            </a:extLst>
          </p:cNvPr>
          <p:cNvGraphicFramePr>
            <a:graphicFrameLocks noGrp="1"/>
          </p:cNvGraphicFramePr>
          <p:nvPr>
            <p:extLst>
              <p:ext uri="{D42A27DB-BD31-4B8C-83A1-F6EECF244321}">
                <p14:modId xmlns:p14="http://schemas.microsoft.com/office/powerpoint/2010/main" val="2479149741"/>
              </p:ext>
            </p:extLst>
          </p:nvPr>
        </p:nvGraphicFramePr>
        <p:xfrm>
          <a:off x="4382400" y="1542371"/>
          <a:ext cx="7200000" cy="3173042"/>
        </p:xfrm>
        <a:graphic>
          <a:graphicData uri="http://schemas.openxmlformats.org/drawingml/2006/table">
            <a:tbl>
              <a:tblPr firstRow="1" bandRow="1">
                <a:tableStyleId>{5C22544A-7EE6-4342-B048-85BDC9FD1C3A}</a:tableStyleId>
              </a:tblPr>
              <a:tblGrid>
                <a:gridCol w="292284">
                  <a:extLst>
                    <a:ext uri="{9D8B030D-6E8A-4147-A177-3AD203B41FA5}">
                      <a16:colId xmlns:a16="http://schemas.microsoft.com/office/drawing/2014/main" val="714506913"/>
                    </a:ext>
                  </a:extLst>
                </a:gridCol>
                <a:gridCol w="1490733">
                  <a:extLst>
                    <a:ext uri="{9D8B030D-6E8A-4147-A177-3AD203B41FA5}">
                      <a16:colId xmlns:a16="http://schemas.microsoft.com/office/drawing/2014/main" val="3841755949"/>
                    </a:ext>
                  </a:extLst>
                </a:gridCol>
                <a:gridCol w="1432272">
                  <a:extLst>
                    <a:ext uri="{9D8B030D-6E8A-4147-A177-3AD203B41FA5}">
                      <a16:colId xmlns:a16="http://schemas.microsoft.com/office/drawing/2014/main" val="2808314295"/>
                    </a:ext>
                  </a:extLst>
                </a:gridCol>
                <a:gridCol w="1305609">
                  <a:extLst>
                    <a:ext uri="{9D8B030D-6E8A-4147-A177-3AD203B41FA5}">
                      <a16:colId xmlns:a16="http://schemas.microsoft.com/office/drawing/2014/main" val="477184007"/>
                    </a:ext>
                  </a:extLst>
                </a:gridCol>
                <a:gridCol w="1383556">
                  <a:extLst>
                    <a:ext uri="{9D8B030D-6E8A-4147-A177-3AD203B41FA5}">
                      <a16:colId xmlns:a16="http://schemas.microsoft.com/office/drawing/2014/main" val="885021828"/>
                    </a:ext>
                  </a:extLst>
                </a:gridCol>
                <a:gridCol w="1295546">
                  <a:extLst>
                    <a:ext uri="{9D8B030D-6E8A-4147-A177-3AD203B41FA5}">
                      <a16:colId xmlns:a16="http://schemas.microsoft.com/office/drawing/2014/main" val="4054482229"/>
                    </a:ext>
                  </a:extLst>
                </a:gridCol>
              </a:tblGrid>
              <a:tr h="696554">
                <a:tc>
                  <a:txBody>
                    <a:bodyPr/>
                    <a:lstStyle/>
                    <a:p>
                      <a:pPr algn="ctr"/>
                      <a:r>
                        <a:rPr lang="sv-SE" sz="800" b="1" dirty="0">
                          <a:solidFill>
                            <a:schemeClr val="tx1"/>
                          </a:solidFill>
                        </a:rPr>
                        <a:t>Situation</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sv-SE" sz="1400" dirty="0"/>
                        <a:t>Data skapas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0064"/>
                    </a:solidFill>
                  </a:tcPr>
                </a:tc>
                <a:tc>
                  <a:txBody>
                    <a:bodyPr/>
                    <a:lstStyle/>
                    <a:p>
                      <a:pPr algn="ctr"/>
                      <a:r>
                        <a:rPr lang="sv-SE" sz="1400" dirty="0"/>
                        <a:t>Data lagras</a:t>
                      </a:r>
                      <a:br>
                        <a:rPr lang="sv-SE" sz="1400" dirty="0"/>
                      </a:br>
                      <a:r>
                        <a:rPr lang="sv-SE" sz="1400" dirty="0"/>
                        <a:t>&amp; underhålls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0064"/>
                    </a:solidFill>
                  </a:tcPr>
                </a:tc>
                <a:tc>
                  <a:txBody>
                    <a:bodyPr/>
                    <a:lstStyle/>
                    <a:p>
                      <a:pPr algn="ctr"/>
                      <a:r>
                        <a:rPr lang="sv-SE" sz="1400"/>
                        <a:t>Data söks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0064"/>
                    </a:solidFill>
                  </a:tcPr>
                </a:tc>
                <a:tc>
                  <a:txBody>
                    <a:bodyPr/>
                    <a:lstStyle/>
                    <a:p>
                      <a:pPr algn="ctr"/>
                      <a:r>
                        <a:rPr lang="sv-SE" sz="1400" dirty="0"/>
                        <a:t>Data tolkas </a:t>
                      </a:r>
                      <a:br>
                        <a:rPr lang="sv-SE" sz="1400" dirty="0"/>
                      </a:br>
                      <a:r>
                        <a:rPr lang="sv-SE" sz="1400" dirty="0"/>
                        <a:t>&amp; analyseras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0064"/>
                    </a:solidFill>
                  </a:tcPr>
                </a:tc>
                <a:tc>
                  <a:txBody>
                    <a:bodyPr/>
                    <a:lstStyle/>
                    <a:p>
                      <a:pPr algn="ctr"/>
                      <a:r>
                        <a:rPr lang="sv-SE" sz="1400" dirty="0"/>
                        <a:t>Resultat/ leverans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0064"/>
                    </a:solidFill>
                  </a:tcPr>
                </a:tc>
                <a:extLst>
                  <a:ext uri="{0D108BD9-81ED-4DB2-BD59-A6C34878D82A}">
                    <a16:rowId xmlns:a16="http://schemas.microsoft.com/office/drawing/2014/main" val="1141915755"/>
                  </a:ext>
                </a:extLst>
              </a:tr>
              <a:tr h="535473">
                <a:tc>
                  <a:txBody>
                    <a:bodyPr/>
                    <a:lstStyle/>
                    <a:p>
                      <a:pPr algn="ctr"/>
                      <a:r>
                        <a:rPr lang="sv-SE" sz="800" b="1" dirty="0"/>
                        <a:t>Exempel</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dirty="0">
                          <a:solidFill>
                            <a:schemeClr val="tx1"/>
                          </a:solidFill>
                          <a:latin typeface="Arial" panose="020B0604020202020204" pitchFamily="34" charset="0"/>
                          <a:cs typeface="Arial" panose="020B0604020202020204" pitchFamily="34" charset="0"/>
                        </a:rPr>
                        <a:t>Register över leverantörer skapas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dirty="0">
                          <a:solidFill>
                            <a:schemeClr val="tx1"/>
                          </a:solidFill>
                          <a:latin typeface="Arial" panose="020B0604020202020204" pitchFamily="34" charset="0"/>
                          <a:cs typeface="Arial" panose="020B0604020202020204" pitchFamily="34" charset="0"/>
                        </a:rPr>
                        <a:t>Register lagras på intern server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dirty="0">
                          <a:solidFill>
                            <a:schemeClr val="tx1"/>
                          </a:solidFill>
                          <a:latin typeface="Arial" panose="020B0604020202020204" pitchFamily="34" charset="0"/>
                          <a:cs typeface="Arial" panose="020B0604020202020204" pitchFamily="34" charset="0"/>
                        </a:rPr>
                        <a:t>Register eftersöks av annan individ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dirty="0">
                          <a:solidFill>
                            <a:schemeClr val="tx1"/>
                          </a:solidFill>
                          <a:latin typeface="Arial" panose="020B0604020202020204" pitchFamily="34" charset="0"/>
                          <a:cs typeface="Arial" panose="020B0604020202020204" pitchFamily="34" charset="0"/>
                        </a:rPr>
                        <a:t>Register nyttjas för analys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dirty="0">
                          <a:solidFill>
                            <a:schemeClr val="tx1"/>
                          </a:solidFill>
                          <a:latin typeface="Arial" panose="020B0604020202020204" pitchFamily="34" charset="0"/>
                          <a:cs typeface="Arial" panose="020B0604020202020204" pitchFamily="34" charset="0"/>
                        </a:rPr>
                        <a:t>Analysen levereras inför operativt beslut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67129783"/>
                  </a:ext>
                </a:extLst>
              </a:tr>
              <a:tr h="535473">
                <a:tc rowSpan="4">
                  <a:txBody>
                    <a:bodyPr/>
                    <a:lstStyle/>
                    <a:p>
                      <a:pPr algn="ctr"/>
                      <a:r>
                        <a:rPr lang="sv-SE" sz="800" b="1" dirty="0">
                          <a:solidFill>
                            <a:schemeClr val="tx1"/>
                          </a:solidFill>
                          <a:latin typeface="Arial" panose="020B0604020202020204" pitchFamily="34" charset="0"/>
                          <a:cs typeface="Arial" panose="020B0604020202020204" pitchFamily="34" charset="0"/>
                        </a:rPr>
                        <a:t>Förluster som avhjälps med strukturerad datalagring</a:t>
                      </a:r>
                      <a:endParaRPr lang="sv-SE" sz="800" b="1" dirty="0"/>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sv-SE" sz="1000" dirty="0">
                          <a:solidFill>
                            <a:schemeClr val="tx1"/>
                          </a:solidFill>
                          <a:latin typeface="Arial" panose="020B0604020202020204" pitchFamily="34" charset="0"/>
                          <a:cs typeface="Arial" panose="020B0604020202020204" pitchFamily="34" charset="0"/>
                        </a:rPr>
                        <a:t>Data skapas och försvinner (sparas inte)</a:t>
                      </a:r>
                      <a:endParaRPr lang="sv-SE" sz="10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algn="ctr"/>
                      <a:r>
                        <a:rPr lang="sv-SE" sz="1000" dirty="0">
                          <a:solidFill>
                            <a:schemeClr val="tx1"/>
                          </a:solidFill>
                          <a:latin typeface="Arial" panose="020B0604020202020204" pitchFamily="34" charset="0"/>
                          <a:cs typeface="Arial" panose="020B0604020202020204" pitchFamily="34" charset="0"/>
                        </a:rPr>
                        <a:t>Data skapas och försvinner (sparas inte)</a:t>
                      </a:r>
                      <a:endParaRPr lang="sv-SE" sz="10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tx1"/>
                          </a:solidFill>
                          <a:latin typeface="Arial" panose="020B0604020202020204" pitchFamily="34" charset="0"/>
                          <a:cs typeface="Arial" panose="020B0604020202020204" pitchFamily="34" charset="0"/>
                        </a:rPr>
                        <a:t>Onödig tid läggs på att söka data</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tx1"/>
                          </a:solidFill>
                          <a:latin typeface="Arial" panose="020B0604020202020204" pitchFamily="34" charset="0"/>
                          <a:cs typeface="Arial" panose="020B0604020202020204" pitchFamily="34" charset="0"/>
                        </a:rPr>
                        <a:t>Analys tappar kvalitet då data är bristfällig</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tx1"/>
                          </a:solidFill>
                          <a:latin typeface="Arial" panose="020B0604020202020204" pitchFamily="34" charset="0"/>
                          <a:cs typeface="Arial" panose="020B0604020202020204" pitchFamily="34" charset="0"/>
                        </a:rPr>
                        <a:t>Avsaknad av tilltro till analys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extLst>
                  <a:ext uri="{0D108BD9-81ED-4DB2-BD59-A6C34878D82A}">
                    <a16:rowId xmlns:a16="http://schemas.microsoft.com/office/drawing/2014/main" val="2656638938"/>
                  </a:ext>
                </a:extLst>
              </a:tr>
              <a:tr h="535473">
                <a:tc vMerge="1">
                  <a:txBody>
                    <a:bodyPr/>
                    <a:lstStyle/>
                    <a:p>
                      <a:endParaRPr lang="sv-SE" sz="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Arial" panose="020B0604020202020204" pitchFamily="34" charset="0"/>
                          <a:cs typeface="Arial" panose="020B0604020202020204" pitchFamily="34" charset="0"/>
                        </a:rPr>
                        <a:t>Individer/enheter kopplas in i onödan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Arial" panose="020B0604020202020204" pitchFamily="34" charset="0"/>
                          <a:cs typeface="Arial" panose="020B0604020202020204" pitchFamily="34" charset="0"/>
                        </a:rPr>
                        <a:t>Data fanns redan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tx1"/>
                          </a:solidFill>
                          <a:latin typeface="Arial" panose="020B0604020202020204" pitchFamily="34" charset="0"/>
                          <a:cs typeface="Arial" panose="020B0604020202020204" pitchFamily="34" charset="0"/>
                        </a:rPr>
                        <a:t>Individer/enheter kopplas in i onödan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Arial" panose="020B0604020202020204" pitchFamily="34" charset="0"/>
                          <a:cs typeface="Arial" panose="020B0604020202020204" pitchFamily="34" charset="0"/>
                        </a:rPr>
                        <a:t>Data måste kompletteras eller förtydligas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Arial" panose="020B0604020202020204" pitchFamily="34" charset="0"/>
                          <a:cs typeface="Arial" panose="020B0604020202020204" pitchFamily="34" charset="0"/>
                        </a:rPr>
                        <a:t>Leverans måste granskas och justeras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extLst>
                  <a:ext uri="{0D108BD9-81ED-4DB2-BD59-A6C34878D82A}">
                    <a16:rowId xmlns:a16="http://schemas.microsoft.com/office/drawing/2014/main" val="2783632367"/>
                  </a:ext>
                </a:extLst>
              </a:tr>
              <a:tr h="434328">
                <a:tc vMerge="1">
                  <a:txBody>
                    <a:bodyPr/>
                    <a:lstStyle/>
                    <a:p>
                      <a:endParaRPr lang="sv-SE" sz="800"/>
                    </a:p>
                  </a:txBody>
                  <a:tcPr/>
                </a:tc>
                <a:tc>
                  <a:txBody>
                    <a:bodyPr/>
                    <a:lstStyle/>
                    <a:p>
                      <a:pPr algn="ctr"/>
                      <a:endParaRPr lang="sv-SE" sz="100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Arial" panose="020B0604020202020204" pitchFamily="34" charset="0"/>
                          <a:cs typeface="Arial" panose="020B0604020202020204" pitchFamily="34" charset="0"/>
                        </a:rPr>
                        <a:t>Osäkerhet kring hur och var data lagras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Arial" panose="020B0604020202020204" pitchFamily="34" charset="0"/>
                          <a:cs typeface="Arial" panose="020B0604020202020204" pitchFamily="34" charset="0"/>
                        </a:rPr>
                        <a:t>Data hittas inte och tas därför fram igen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algn="ctr"/>
                      <a:endParaRPr lang="sv-SE" sz="100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Arial" panose="020B0604020202020204" pitchFamily="34" charset="0"/>
                          <a:cs typeface="Arial" panose="020B0604020202020204" pitchFamily="34" charset="0"/>
                        </a:rPr>
                        <a:t>Ovilja att dela med andra</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extLst>
                  <a:ext uri="{0D108BD9-81ED-4DB2-BD59-A6C34878D82A}">
                    <a16:rowId xmlns:a16="http://schemas.microsoft.com/office/drawing/2014/main" val="3524830378"/>
                  </a:ext>
                </a:extLst>
              </a:tr>
              <a:tr h="392681">
                <a:tc vMerge="1">
                  <a:txBody>
                    <a:bodyPr/>
                    <a:lstStyle/>
                    <a:p>
                      <a:endParaRPr lang="sv-SE" sz="800"/>
                    </a:p>
                  </a:txBody>
                  <a:tcPr/>
                </a:tc>
                <a:tc>
                  <a:txBody>
                    <a:bodyPr/>
                    <a:lstStyle/>
                    <a:p>
                      <a:pPr algn="ctr"/>
                      <a:endParaRPr lang="sv-SE" sz="100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Arial" panose="020B0604020202020204" pitchFamily="34" charset="0"/>
                          <a:cs typeface="Arial" panose="020B0604020202020204" pitchFamily="34" charset="0"/>
                        </a:rPr>
                        <a:t>Data tvättas och struktureras manuellt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algn="ctr"/>
                      <a:r>
                        <a:rPr lang="sv-SE" sz="1000" dirty="0">
                          <a:solidFill>
                            <a:schemeClr val="tx1"/>
                          </a:solidFill>
                          <a:latin typeface="Arial" panose="020B0604020202020204" pitchFamily="34" charset="0"/>
                          <a:cs typeface="Arial" panose="020B0604020202020204" pitchFamily="34" charset="0"/>
                        </a:rPr>
                        <a:t>Frustration</a:t>
                      </a:r>
                      <a:endParaRPr lang="sv-SE" sz="10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algn="ctr"/>
                      <a:endParaRPr lang="sv-SE" sz="100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tx1"/>
                          </a:solidFill>
                          <a:latin typeface="Arial" panose="020B0604020202020204" pitchFamily="34" charset="0"/>
                          <a:cs typeface="Arial" panose="020B0604020202020204" pitchFamily="34" charset="0"/>
                        </a:rPr>
                        <a:t>Förlorade möjligheter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EDEED"/>
                    </a:solidFill>
                  </a:tcPr>
                </a:tc>
                <a:extLst>
                  <a:ext uri="{0D108BD9-81ED-4DB2-BD59-A6C34878D82A}">
                    <a16:rowId xmlns:a16="http://schemas.microsoft.com/office/drawing/2014/main" val="2440210086"/>
                  </a:ext>
                </a:extLst>
              </a:tr>
            </a:tbl>
          </a:graphicData>
        </a:graphic>
      </p:graphicFrame>
      <p:sp>
        <p:nvSpPr>
          <p:cNvPr id="2" name="Title 1">
            <a:extLst>
              <a:ext uri="{FF2B5EF4-FFF2-40B4-BE49-F238E27FC236}">
                <a16:creationId xmlns:a16="http://schemas.microsoft.com/office/drawing/2014/main" id="{06005D89-A9D6-476C-AFBB-9BD12503C2FD}"/>
              </a:ext>
            </a:extLst>
          </p:cNvPr>
          <p:cNvSpPr>
            <a:spLocks noGrp="1"/>
          </p:cNvSpPr>
          <p:nvPr>
            <p:ph type="title"/>
          </p:nvPr>
        </p:nvSpPr>
        <p:spPr/>
        <p:txBody>
          <a:bodyPr/>
          <a:lstStyle/>
          <a:p>
            <a:r>
              <a:rPr lang="sv-SE" dirty="0"/>
              <a:t>En studie utförd för Stockholms stad visar att manuell hantering av data idag kostar miljarder för skattebetalarna</a:t>
            </a:r>
            <a:br>
              <a:rPr lang="sv-SE" dirty="0"/>
            </a:br>
            <a:endParaRPr lang="en-US" dirty="0"/>
          </a:p>
        </p:txBody>
      </p:sp>
      <p:grpSp>
        <p:nvGrpSpPr>
          <p:cNvPr id="9" name="Group 8">
            <a:extLst>
              <a:ext uri="{FF2B5EF4-FFF2-40B4-BE49-F238E27FC236}">
                <a16:creationId xmlns:a16="http://schemas.microsoft.com/office/drawing/2014/main" id="{658E6048-A34A-463F-A254-5E6A9E562AEB}"/>
              </a:ext>
            </a:extLst>
          </p:cNvPr>
          <p:cNvGrpSpPr/>
          <p:nvPr/>
        </p:nvGrpSpPr>
        <p:grpSpPr>
          <a:xfrm>
            <a:off x="1760087" y="4888858"/>
            <a:ext cx="1011394" cy="750026"/>
            <a:chOff x="609600" y="4666234"/>
            <a:chExt cx="1011394" cy="750026"/>
          </a:xfrm>
        </p:grpSpPr>
        <p:sp>
          <p:nvSpPr>
            <p:cNvPr id="20" name="Ned 40">
              <a:extLst>
                <a:ext uri="{FF2B5EF4-FFF2-40B4-BE49-F238E27FC236}">
                  <a16:creationId xmlns:a16="http://schemas.microsoft.com/office/drawing/2014/main" id="{DAC8AE2D-E608-4C80-928F-2089B26965D8}"/>
                </a:ext>
              </a:extLst>
            </p:cNvPr>
            <p:cNvSpPr/>
            <p:nvPr/>
          </p:nvSpPr>
          <p:spPr>
            <a:xfrm rot="10800000">
              <a:off x="609600" y="4666234"/>
              <a:ext cx="1011394" cy="750026"/>
            </a:xfrm>
            <a:prstGeom prst="downArrow">
              <a:avLst>
                <a:gd name="adj1" fmla="val 58371"/>
                <a:gd name="adj2" fmla="val 5832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solidFill>
                  <a:schemeClr val="tx1"/>
                </a:solidFill>
                <a:cs typeface="Arial" panose="020B0604020202020204" pitchFamily="34" charset="0"/>
              </a:endParaRPr>
            </a:p>
          </p:txBody>
        </p:sp>
        <p:sp>
          <p:nvSpPr>
            <p:cNvPr id="44" name="textruta 43">
              <a:extLst>
                <a:ext uri="{FF2B5EF4-FFF2-40B4-BE49-F238E27FC236}">
                  <a16:creationId xmlns:a16="http://schemas.microsoft.com/office/drawing/2014/main" id="{9F5E51EF-43AD-9741-862A-9902044AA3BA}"/>
                </a:ext>
              </a:extLst>
            </p:cNvPr>
            <p:cNvSpPr txBox="1"/>
            <p:nvPr/>
          </p:nvSpPr>
          <p:spPr>
            <a:xfrm>
              <a:off x="745278" y="4912179"/>
              <a:ext cx="740039" cy="430887"/>
            </a:xfrm>
            <a:prstGeom prst="rect">
              <a:avLst/>
            </a:prstGeom>
            <a:noFill/>
          </p:spPr>
          <p:txBody>
            <a:bodyPr wrap="square" lIns="0" tIns="0" rIns="0" bIns="0" rtlCol="0">
              <a:spAutoFit/>
            </a:bodyPr>
            <a:lstStyle/>
            <a:p>
              <a:pPr algn="ctr"/>
              <a:r>
                <a:rPr lang="sv-SE" sz="1400" b="1" dirty="0">
                  <a:solidFill>
                    <a:schemeClr val="bg1"/>
                  </a:solidFill>
                  <a:ea typeface="+mj-ea"/>
                  <a:cs typeface="Arial" panose="020B0604020202020204" pitchFamily="34" charset="0"/>
                </a:rPr>
                <a:t>1500 </a:t>
              </a:r>
              <a:r>
                <a:rPr lang="sv-SE" sz="1400" b="1" dirty="0" err="1">
                  <a:solidFill>
                    <a:schemeClr val="bg1"/>
                  </a:solidFill>
                  <a:ea typeface="+mj-ea"/>
                  <a:cs typeface="Arial" panose="020B0604020202020204" pitchFamily="34" charset="0"/>
                </a:rPr>
                <a:t>mSEK</a:t>
              </a:r>
              <a:endParaRPr lang="sv-SE" sz="1400" b="1" dirty="0">
                <a:solidFill>
                  <a:schemeClr val="bg1"/>
                </a:solidFill>
                <a:ea typeface="+mj-ea"/>
                <a:cs typeface="Arial" panose="020B0604020202020204" pitchFamily="34" charset="0"/>
              </a:endParaRPr>
            </a:p>
          </p:txBody>
        </p:sp>
      </p:grpSp>
    </p:spTree>
    <p:extLst>
      <p:ext uri="{BB962C8B-B14F-4D97-AF65-F5344CB8AC3E}">
        <p14:creationId xmlns:p14="http://schemas.microsoft.com/office/powerpoint/2010/main" val="152120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6796D-3E1E-42CE-8BEC-1345799E168D}"/>
              </a:ext>
            </a:extLst>
          </p:cNvPr>
          <p:cNvGraphicFramePr>
            <a:graphicFrameLocks noChangeAspect="1"/>
          </p:cNvGraphicFramePr>
          <p:nvPr>
            <p:custDataLst>
              <p:tags r:id="rId2"/>
            </p:custDataLst>
            <p:extLst>
              <p:ext uri="{D42A27DB-BD31-4B8C-83A1-F6EECF244321}">
                <p14:modId xmlns:p14="http://schemas.microsoft.com/office/powerpoint/2010/main" val="2540315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6" imgW="526" imgH="526" progId="TCLayout.ActiveDocument.1">
                  <p:embed/>
                </p:oleObj>
              </mc:Choice>
              <mc:Fallback>
                <p:oleObj name="think-cell Slide" r:id="rId6" imgW="526" imgH="526" progId="TCLayout.ActiveDocument.1">
                  <p:embed/>
                  <p:pic>
                    <p:nvPicPr>
                      <p:cNvPr id="6" name="Object 5" hidden="1">
                        <a:extLst>
                          <a:ext uri="{FF2B5EF4-FFF2-40B4-BE49-F238E27FC236}">
                            <a16:creationId xmlns:a16="http://schemas.microsoft.com/office/drawing/2014/main" id="{CE36796D-3E1E-42CE-8BEC-1345799E168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6551DFE-89EC-40DE-BF8C-63B226662309}"/>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dirty="0">
              <a:latin typeface="Arial" panose="020B0604020202020204" pitchFamily="34" charset="0"/>
              <a:ea typeface="+mj-ea"/>
              <a:cs typeface="+mj-cs"/>
              <a:sym typeface="Arial" panose="020B0604020202020204" pitchFamily="34" charset="0"/>
            </a:endParaRPr>
          </a:p>
        </p:txBody>
      </p:sp>
      <p:sp>
        <p:nvSpPr>
          <p:cNvPr id="3" name="Rektangel 2">
            <a:extLst>
              <a:ext uri="{FF2B5EF4-FFF2-40B4-BE49-F238E27FC236}">
                <a16:creationId xmlns:a16="http://schemas.microsoft.com/office/drawing/2014/main" id="{364B1C37-A55E-374E-9AAB-5E2B6E0CA42D}"/>
              </a:ext>
            </a:extLst>
          </p:cNvPr>
          <p:cNvSpPr/>
          <p:nvPr/>
        </p:nvSpPr>
        <p:spPr>
          <a:xfrm>
            <a:off x="9686318" y="-6611"/>
            <a:ext cx="2505681" cy="339267"/>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solidFill>
                  <a:schemeClr val="bg1"/>
                </a:solidFill>
                <a:latin typeface="Arial" panose="020B0604020202020204" pitchFamily="34" charset="0"/>
                <a:ea typeface="+mj-ea"/>
                <a:cs typeface="Arial" panose="020B0604020202020204" pitchFamily="34" charset="0"/>
              </a:rPr>
              <a:t>Exempel på användning</a:t>
            </a:r>
          </a:p>
        </p:txBody>
      </p:sp>
      <p:pic>
        <p:nvPicPr>
          <p:cNvPr id="13" name="Bildobjekt 12" descr="En bild som visar person, framsida, person, skjorta&#10;&#10;Automatiskt genererad beskrivning">
            <a:extLst>
              <a:ext uri="{FF2B5EF4-FFF2-40B4-BE49-F238E27FC236}">
                <a16:creationId xmlns:a16="http://schemas.microsoft.com/office/drawing/2014/main" id="{1E951367-75FF-2C44-A446-FAB27C97FD75}"/>
              </a:ext>
            </a:extLst>
          </p:cNvPr>
          <p:cNvPicPr/>
          <p:nvPr/>
        </p:nvPicPr>
        <p:blipFill>
          <a:blip r:embed="rId8" cstate="email">
            <a:extLst>
              <a:ext uri="{28A0092B-C50C-407E-A947-70E740481C1C}">
                <a14:useLocalDpi xmlns:a14="http://schemas.microsoft.com/office/drawing/2010/main" val="0"/>
              </a:ext>
            </a:extLst>
          </a:blip>
          <a:stretch>
            <a:fillRect/>
          </a:stretch>
        </p:blipFill>
        <p:spPr>
          <a:xfrm>
            <a:off x="609600" y="1542371"/>
            <a:ext cx="10740071" cy="3689259"/>
          </a:xfrm>
          <a:prstGeom prst="rect">
            <a:avLst/>
          </a:prstGeom>
        </p:spPr>
      </p:pic>
      <p:sp>
        <p:nvSpPr>
          <p:cNvPr id="4" name="Rundad rektangulär pratbubbla 3">
            <a:extLst>
              <a:ext uri="{FF2B5EF4-FFF2-40B4-BE49-F238E27FC236}">
                <a16:creationId xmlns:a16="http://schemas.microsoft.com/office/drawing/2014/main" id="{52A37DB3-BC6C-2E42-8125-127147054D39}"/>
              </a:ext>
            </a:extLst>
          </p:cNvPr>
          <p:cNvSpPr/>
          <p:nvPr/>
        </p:nvSpPr>
        <p:spPr>
          <a:xfrm>
            <a:off x="8496946" y="5458262"/>
            <a:ext cx="2695988" cy="985078"/>
          </a:xfrm>
          <a:prstGeom prst="wedgeRoundRectCallout">
            <a:avLst>
              <a:gd name="adj1" fmla="val -42824"/>
              <a:gd name="adj2" fmla="val -96265"/>
              <a:gd name="adj3" fmla="val 16667"/>
            </a:avLst>
          </a:prstGeom>
          <a:solidFill>
            <a:schemeClr val="bg1"/>
          </a:solidFill>
          <a:ln w="19050">
            <a:solidFill>
              <a:srgbClr val="C4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chemeClr val="tx1"/>
                </a:solidFill>
                <a:cs typeface="Arial" panose="020B0604020202020204" pitchFamily="34" charset="0"/>
              </a:rPr>
              <a:t>”Låt mitt </a:t>
            </a:r>
            <a:r>
              <a:rPr lang="sv-SE" sz="1400" i="1" dirty="0" err="1">
                <a:solidFill>
                  <a:schemeClr val="tx1"/>
                </a:solidFill>
                <a:cs typeface="Arial" panose="020B0604020202020204" pitchFamily="34" charset="0"/>
              </a:rPr>
              <a:t>dataset</a:t>
            </a:r>
            <a:r>
              <a:rPr lang="sv-SE" sz="1400" i="1" dirty="0">
                <a:solidFill>
                  <a:schemeClr val="tx1"/>
                </a:solidFill>
                <a:cs typeface="Arial" panose="020B0604020202020204" pitchFamily="34" charset="0"/>
              </a:rPr>
              <a:t> ändra ditt </a:t>
            </a:r>
            <a:r>
              <a:rPr lang="sv-SE" sz="1400" i="1" dirty="0" err="1">
                <a:solidFill>
                  <a:schemeClr val="tx1"/>
                </a:solidFill>
                <a:cs typeface="Arial" panose="020B0604020202020204" pitchFamily="34" charset="0"/>
              </a:rPr>
              <a:t>mindset</a:t>
            </a:r>
            <a:r>
              <a:rPr lang="sv-SE" sz="1400" i="1" dirty="0">
                <a:solidFill>
                  <a:schemeClr val="tx1"/>
                </a:solidFill>
                <a:cs typeface="Arial" panose="020B0604020202020204" pitchFamily="34" charset="0"/>
              </a:rPr>
              <a:t>….” </a:t>
            </a:r>
          </a:p>
          <a:p>
            <a:pPr algn="r"/>
            <a:r>
              <a:rPr lang="sv-SE" sz="1400" i="1" dirty="0">
                <a:solidFill>
                  <a:schemeClr val="tx1"/>
                </a:solidFill>
                <a:cs typeface="Arial" panose="020B0604020202020204" pitchFamily="34" charset="0"/>
              </a:rPr>
              <a:t>Citat: Hans Rosling</a:t>
            </a:r>
          </a:p>
        </p:txBody>
      </p:sp>
      <p:sp>
        <p:nvSpPr>
          <p:cNvPr id="2" name="Title 1">
            <a:extLst>
              <a:ext uri="{FF2B5EF4-FFF2-40B4-BE49-F238E27FC236}">
                <a16:creationId xmlns:a16="http://schemas.microsoft.com/office/drawing/2014/main" id="{E752C1A5-8467-4458-B16E-4C084EBB927F}"/>
              </a:ext>
            </a:extLst>
          </p:cNvPr>
          <p:cNvSpPr>
            <a:spLocks noGrp="1"/>
          </p:cNvSpPr>
          <p:nvPr>
            <p:ph type="title"/>
          </p:nvPr>
        </p:nvSpPr>
        <p:spPr/>
        <p:txBody>
          <a:bodyPr/>
          <a:lstStyle/>
          <a:p>
            <a:r>
              <a:rPr lang="sv-SE" dirty="0"/>
              <a:t>Hans Rosling ändrade vår syn på tredje världen och ändrade FNs strategiska mål, </a:t>
            </a:r>
            <a:r>
              <a:rPr lang="sv-SE" dirty="0" err="1"/>
              <a:t>m.h.a</a:t>
            </a:r>
            <a:r>
              <a:rPr lang="sv-SE" dirty="0"/>
              <a:t>. proaktivt publicerad öppna data</a:t>
            </a:r>
            <a:br>
              <a:rPr lang="sv-SE" dirty="0"/>
            </a:br>
            <a:endParaRPr lang="en-US" dirty="0"/>
          </a:p>
        </p:txBody>
      </p:sp>
      <p:sp>
        <p:nvSpPr>
          <p:cNvPr id="11" name="Content Placeholder 15">
            <a:extLst>
              <a:ext uri="{FF2B5EF4-FFF2-40B4-BE49-F238E27FC236}">
                <a16:creationId xmlns:a16="http://schemas.microsoft.com/office/drawing/2014/main" id="{5BD6895D-5A98-42BF-9649-5413C04DB125}"/>
              </a:ext>
            </a:extLst>
          </p:cNvPr>
          <p:cNvSpPr txBox="1">
            <a:spLocks/>
          </p:cNvSpPr>
          <p:nvPr/>
        </p:nvSpPr>
        <p:spPr>
          <a:xfrm>
            <a:off x="609600" y="5573027"/>
            <a:ext cx="7459133" cy="377774"/>
          </a:xfrm>
          <a:prstGeom prst="rect">
            <a:avLst/>
          </a:prstGeom>
        </p:spPr>
        <p:txBody>
          <a:bodyPr anchor="b" anchorCtr="0"/>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000" b="1"/>
              <a:t>Bildtolkning för synskadade: </a:t>
            </a:r>
            <a:r>
              <a:rPr lang="sv-SE" sz="1000"/>
              <a:t>Bilden visar ett fotografi på Hans Rosling (1948–2017) och ett bubbeldiagram som han ofta använde för att illustrera hur han kombinerade olika datamängder och på så sätt hittade nya sambanden och nya sanningar. </a:t>
            </a:r>
            <a:endParaRPr lang="en-US" sz="1000" dirty="0"/>
          </a:p>
        </p:txBody>
      </p:sp>
    </p:spTree>
    <p:extLst>
      <p:ext uri="{BB962C8B-B14F-4D97-AF65-F5344CB8AC3E}">
        <p14:creationId xmlns:p14="http://schemas.microsoft.com/office/powerpoint/2010/main" val="112605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914601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6" imgW="631" imgH="631" progId="TCLayout.ActiveDocument.1">
                  <p:embed/>
                </p:oleObj>
              </mc:Choice>
              <mc:Fallback>
                <p:oleObj name="think-cell Slide" r:id="rId6" imgW="631" imgH="631"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CFFFE10-3C50-43B7-999F-D143B61A81D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dirty="0">
              <a:latin typeface="Arial" panose="020B0604020202020204" pitchFamily="34" charset="0"/>
              <a:ea typeface="+mj-ea"/>
              <a:cs typeface="+mj-cs"/>
              <a:sym typeface="Arial" panose="020B0604020202020204" pitchFamily="34" charset="0"/>
            </a:endParaRPr>
          </a:p>
        </p:txBody>
      </p:sp>
      <p:pic>
        <p:nvPicPr>
          <p:cNvPr id="4" name="Picture 3"/>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609600" y="1542371"/>
            <a:ext cx="4846840" cy="3188235"/>
          </a:xfrm>
          <a:prstGeom prst="rect">
            <a:avLst/>
          </a:prstGeom>
          <a:ln w="9525">
            <a:solidFill>
              <a:schemeClr val="tx1"/>
            </a:solidFill>
          </a:ln>
          <a:effectLst>
            <a:outerShdw blurRad="50800" dist="38100" dir="2700000" algn="tl" rotWithShape="0">
              <a:prstClr val="black">
                <a:alpha val="40000"/>
              </a:prstClr>
            </a:outerShdw>
          </a:effectLst>
        </p:spPr>
      </p:pic>
      <p:sp>
        <p:nvSpPr>
          <p:cNvPr id="20" name="Rectangle 19"/>
          <p:cNvSpPr/>
          <p:nvPr/>
        </p:nvSpPr>
        <p:spPr>
          <a:xfrm>
            <a:off x="7014756" y="1542371"/>
            <a:ext cx="4203293" cy="392666"/>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0000" tIns="90000" rIns="90000" bIns="90000" numCol="1" spcCol="1270" anchor="t" anchorCtr="0">
            <a:no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lang="sv-SE" b="1" dirty="0">
                <a:ea typeface="+mj-ea"/>
                <a:cs typeface="Arial" panose="020B0604020202020204" pitchFamily="34" charset="0"/>
              </a:rPr>
              <a:t>Vilka är intressenterna?</a:t>
            </a:r>
          </a:p>
        </p:txBody>
      </p:sp>
      <p:sp>
        <p:nvSpPr>
          <p:cNvPr id="31" name="Isosceles Triangle 30"/>
          <p:cNvSpPr/>
          <p:nvPr/>
        </p:nvSpPr>
        <p:spPr>
          <a:xfrm rot="5400000" flipH="1">
            <a:off x="4836327" y="3778215"/>
            <a:ext cx="3650585" cy="353508"/>
          </a:xfrm>
          <a:prstGeom prst="triangl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FFFFFF"/>
              </a:solidFill>
              <a:effectLst/>
              <a:uLnTx/>
              <a:uFillTx/>
              <a:cs typeface="Arial" panose="020B0604020202020204" pitchFamily="34" charset="0"/>
            </a:endParaRPr>
          </a:p>
        </p:txBody>
      </p:sp>
      <p:sp>
        <p:nvSpPr>
          <p:cNvPr id="13" name="Rektangel 12">
            <a:extLst>
              <a:ext uri="{FF2B5EF4-FFF2-40B4-BE49-F238E27FC236}">
                <a16:creationId xmlns:a16="http://schemas.microsoft.com/office/drawing/2014/main" id="{82CF4311-2285-F249-89D2-D240D2D8EDE6}"/>
              </a:ext>
            </a:extLst>
          </p:cNvPr>
          <p:cNvSpPr/>
          <p:nvPr/>
        </p:nvSpPr>
        <p:spPr>
          <a:xfrm>
            <a:off x="9686318" y="-6611"/>
            <a:ext cx="2505681" cy="339267"/>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solidFill>
                  <a:schemeClr val="bg1"/>
                </a:solidFill>
                <a:ea typeface="+mj-ea"/>
                <a:cs typeface="Arial" panose="020B0604020202020204" pitchFamily="34" charset="0"/>
              </a:rPr>
              <a:t>Exempel på användning</a:t>
            </a:r>
          </a:p>
        </p:txBody>
      </p:sp>
      <p:pic>
        <p:nvPicPr>
          <p:cNvPr id="11" name="Bildobjekt 10">
            <a:extLst>
              <a:ext uri="{FF2B5EF4-FFF2-40B4-BE49-F238E27FC236}">
                <a16:creationId xmlns:a16="http://schemas.microsoft.com/office/drawing/2014/main" id="{C0F66519-2ADF-DB4F-BE02-C3B13FE014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0691" y="2407624"/>
            <a:ext cx="4457792" cy="2979641"/>
          </a:xfrm>
          <a:prstGeom prst="rect">
            <a:avLst/>
          </a:prstGeom>
          <a:ln w="9525">
            <a:solidFill>
              <a:schemeClr val="tx1"/>
            </a:solidFill>
          </a:ln>
          <a:effectLst>
            <a:outerShdw blurRad="50800" dist="38100" dir="2700000" algn="tl" rotWithShape="0">
              <a:prstClr val="black">
                <a:alpha val="40000"/>
              </a:prstClr>
            </a:outerShdw>
          </a:effectLst>
        </p:spPr>
      </p:pic>
      <p:pic>
        <p:nvPicPr>
          <p:cNvPr id="119811" name="Picture 3" descr="Logo image">
            <a:extLst>
              <a:ext uri="{FF2B5EF4-FFF2-40B4-BE49-F238E27FC236}">
                <a16:creationId xmlns:a16="http://schemas.microsoft.com/office/drawing/2014/main" id="{7E4E1079-45D0-744F-9C1F-E55C2DC250F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4016" y="4694591"/>
            <a:ext cx="1453066" cy="482277"/>
          </a:xfrm>
          <a:prstGeom prst="rect">
            <a:avLst/>
          </a:prstGeom>
          <a:noFill/>
          <a:extLst>
            <a:ext uri="{909E8E84-426E-40DD-AFC4-6F175D3DCCD1}">
              <a14:hiddenFill xmlns:a14="http://schemas.microsoft.com/office/drawing/2010/main">
                <a:solidFill>
                  <a:srgbClr val="FFFFFF"/>
                </a:solidFill>
              </a14:hiddenFill>
            </a:ext>
          </a:extLst>
        </p:spPr>
      </p:pic>
      <p:pic>
        <p:nvPicPr>
          <p:cNvPr id="119813" name="Picture 5" descr="logotype">
            <a:extLst>
              <a:ext uri="{FF2B5EF4-FFF2-40B4-BE49-F238E27FC236}">
                <a16:creationId xmlns:a16="http://schemas.microsoft.com/office/drawing/2014/main" id="{F888E976-3B5E-A440-AF2B-53F9BA12C0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82674" y="1601094"/>
            <a:ext cx="368898" cy="591773"/>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7014756" y="1959138"/>
            <a:ext cx="4567644" cy="545014"/>
          </a:xfrm>
          <a:prstGeom prst="roundRect">
            <a:avLst/>
          </a:prstGeom>
          <a:solidFill>
            <a:srgbClr val="FEDEED"/>
          </a:solidFill>
          <a:ln>
            <a:solidFill>
              <a:srgbClr val="C4006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0000" tIns="90000" rIns="90000" bIns="90000" numCol="1" spcCol="1270" anchor="t" anchorCtr="0">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200" b="1" u="none" strike="noStrike" kern="1200" cap="none" spc="0" normalizeH="0" baseline="0" noProof="0">
                <a:ln>
                  <a:noFill/>
                </a:ln>
                <a:solidFill>
                  <a:srgbClr val="000000"/>
                </a:solidFill>
                <a:effectLst/>
                <a:uLnTx/>
                <a:uFillTx/>
                <a:cs typeface="Arial" panose="020B0604020202020204" pitchFamily="34" charset="0"/>
              </a:rPr>
              <a:t>Nyfikna medborgare: </a:t>
            </a:r>
            <a:r>
              <a:rPr kumimoji="0" lang="sv-SE" sz="1200" b="1" i="1" u="none" strike="noStrike" kern="1200" cap="none" spc="0" normalizeH="0" baseline="0" noProof="0">
                <a:ln>
                  <a:noFill/>
                </a:ln>
                <a:solidFill>
                  <a:srgbClr val="000000"/>
                </a:solidFill>
                <a:effectLst/>
                <a:uLnTx/>
                <a:uFillTx/>
                <a:cs typeface="Arial" panose="020B0604020202020204" pitchFamily="34" charset="0"/>
              </a:rPr>
              <a:t>”</a:t>
            </a:r>
            <a:r>
              <a:rPr kumimoji="0" lang="sv-SE" sz="1200" b="0" i="1" u="none" strike="noStrike" kern="1200" cap="none" spc="0" normalizeH="0" baseline="0" noProof="0">
                <a:ln>
                  <a:noFill/>
                </a:ln>
                <a:solidFill>
                  <a:srgbClr val="000000"/>
                </a:solidFill>
                <a:effectLst/>
                <a:uLnTx/>
                <a:uFillTx/>
                <a:cs typeface="Arial" panose="020B0604020202020204" pitchFamily="34" charset="0"/>
              </a:rPr>
              <a:t>Hur mycket betalar kommunen för hotell per år egentligen?”</a:t>
            </a:r>
            <a:endParaRPr kumimoji="0" lang="sv-SE" sz="1400" b="0" i="1" u="none" strike="noStrike" kern="1200" cap="none" spc="0" normalizeH="0" baseline="0" noProof="0">
              <a:ln>
                <a:noFill/>
              </a:ln>
              <a:solidFill>
                <a:srgbClr val="000000"/>
              </a:solidFill>
              <a:effectLst/>
              <a:uLnTx/>
              <a:uFillTx/>
              <a:cs typeface="Arial" panose="020B0604020202020204" pitchFamily="34" charset="0"/>
            </a:endParaRPr>
          </a:p>
        </p:txBody>
      </p:sp>
      <p:sp>
        <p:nvSpPr>
          <p:cNvPr id="25" name="Rounded Rectangle 24"/>
          <p:cNvSpPr/>
          <p:nvPr/>
        </p:nvSpPr>
        <p:spPr>
          <a:xfrm>
            <a:off x="7014756" y="2648468"/>
            <a:ext cx="4567644" cy="545014"/>
          </a:xfrm>
          <a:prstGeom prst="roundRect">
            <a:avLst/>
          </a:prstGeom>
          <a:solidFill>
            <a:srgbClr val="FEDEED"/>
          </a:solidFill>
          <a:ln>
            <a:solidFill>
              <a:srgbClr val="C4006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0000" tIns="90000" rIns="90000" bIns="90000" numCol="1" spcCol="1270" anchor="t" anchorCtr="0">
            <a:noAutofit/>
          </a:bodyPr>
          <a:lstStyle/>
          <a:p>
            <a:pPr marR="0" lvl="0" algn="l" defTabSz="914400" rtl="0" eaLnBrk="1" fontAlgn="auto" latinLnBrk="0" hangingPunct="1">
              <a:lnSpc>
                <a:spcPct val="90000"/>
              </a:lnSpc>
              <a:spcBef>
                <a:spcPts val="600"/>
              </a:spcBef>
              <a:spcAft>
                <a:spcPts val="0"/>
              </a:spcAft>
              <a:buClrTx/>
              <a:buSzTx/>
              <a:tabLst/>
              <a:defRPr/>
            </a:pPr>
            <a:r>
              <a:rPr kumimoji="0" lang="sv-SE" sz="1200" b="1" u="none" strike="noStrike" kern="1200" cap="none" spc="0" normalizeH="0" baseline="0" noProof="0">
                <a:ln>
                  <a:noFill/>
                </a:ln>
                <a:solidFill>
                  <a:srgbClr val="000000"/>
                </a:solidFill>
                <a:effectLst/>
                <a:uLnTx/>
                <a:uFillTx/>
                <a:cs typeface="Arial" panose="020B0604020202020204" pitchFamily="34" charset="0"/>
              </a:rPr>
              <a:t>Granskare: </a:t>
            </a:r>
            <a:r>
              <a:rPr kumimoji="0" lang="sv-SE" sz="1200" b="1" i="1" u="none" strike="noStrike" kern="1200" cap="none" spc="0" normalizeH="0" baseline="0" noProof="0">
                <a:ln>
                  <a:noFill/>
                </a:ln>
                <a:solidFill>
                  <a:srgbClr val="000000"/>
                </a:solidFill>
                <a:effectLst/>
                <a:uLnTx/>
                <a:uFillTx/>
                <a:cs typeface="Arial" panose="020B0604020202020204" pitchFamily="34" charset="0"/>
              </a:rPr>
              <a:t>”</a:t>
            </a:r>
            <a:r>
              <a:rPr kumimoji="0" lang="sv-SE" sz="1200" b="0" i="1" u="none" strike="noStrike" kern="1200" cap="none" spc="0" normalizeH="0" baseline="0" noProof="0">
                <a:ln>
                  <a:noFill/>
                </a:ln>
                <a:solidFill>
                  <a:srgbClr val="000000"/>
                </a:solidFill>
                <a:effectLst/>
                <a:uLnTx/>
                <a:uFillTx/>
                <a:cs typeface="Arial" panose="020B0604020202020204" pitchFamily="34" charset="0"/>
              </a:rPr>
              <a:t>Hur mycket kostar det </a:t>
            </a:r>
            <a:r>
              <a:rPr lang="sv-SE" sz="1200" i="1">
                <a:solidFill>
                  <a:srgbClr val="000000"/>
                </a:solidFill>
                <a:cs typeface="Arial" panose="020B0604020202020204" pitchFamily="34" charset="0"/>
              </a:rPr>
              <a:t>Göteborgs</a:t>
            </a:r>
            <a:r>
              <a:rPr kumimoji="0" lang="sv-SE" sz="1200" b="0" i="1" u="none" strike="noStrike" kern="1200" cap="none" spc="0" normalizeH="0" baseline="0" noProof="0">
                <a:ln>
                  <a:noFill/>
                </a:ln>
                <a:solidFill>
                  <a:srgbClr val="000000"/>
                </a:solidFill>
                <a:effectLst/>
                <a:uLnTx/>
                <a:uFillTx/>
                <a:cs typeface="Arial" panose="020B0604020202020204" pitchFamily="34" charset="0"/>
              </a:rPr>
              <a:t> kommun att delta i Almedalsveckan?”</a:t>
            </a:r>
            <a:endParaRPr kumimoji="0" lang="sv-SE" sz="1400" b="0" i="1" u="none" strike="noStrike" kern="1200" cap="none" spc="0" normalizeH="0" baseline="0" noProof="0">
              <a:ln>
                <a:noFill/>
              </a:ln>
              <a:solidFill>
                <a:srgbClr val="000000"/>
              </a:solidFill>
              <a:effectLst/>
              <a:uLnTx/>
              <a:uFillTx/>
              <a:cs typeface="Arial" panose="020B0604020202020204" pitchFamily="34" charset="0"/>
            </a:endParaRPr>
          </a:p>
        </p:txBody>
      </p:sp>
      <p:sp>
        <p:nvSpPr>
          <p:cNvPr id="26" name="Rounded Rectangle 25"/>
          <p:cNvSpPr/>
          <p:nvPr/>
        </p:nvSpPr>
        <p:spPr>
          <a:xfrm>
            <a:off x="7014756" y="3337798"/>
            <a:ext cx="4567644" cy="545014"/>
          </a:xfrm>
          <a:prstGeom prst="roundRect">
            <a:avLst/>
          </a:prstGeom>
          <a:solidFill>
            <a:srgbClr val="FEDEED"/>
          </a:solidFill>
          <a:ln>
            <a:solidFill>
              <a:srgbClr val="C4006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0000" tIns="90000" rIns="90000" bIns="90000" numCol="1" spcCol="1270" anchor="t" anchorCtr="0">
            <a:noAutofit/>
          </a:bodyPr>
          <a:lstStyle/>
          <a:p>
            <a:pPr marR="0" lvl="0" algn="l" defTabSz="914400" rtl="0" eaLnBrk="1" fontAlgn="auto" latinLnBrk="0" hangingPunct="1">
              <a:lnSpc>
                <a:spcPct val="90000"/>
              </a:lnSpc>
              <a:spcBef>
                <a:spcPts val="600"/>
              </a:spcBef>
              <a:spcAft>
                <a:spcPts val="0"/>
              </a:spcAft>
              <a:buClrTx/>
              <a:buSzTx/>
              <a:tabLst/>
              <a:defRPr/>
            </a:pPr>
            <a:r>
              <a:rPr kumimoji="0" lang="sv-SE" sz="1200" b="1" u="none" strike="noStrike" kern="1200" cap="none" spc="0" normalizeH="0" baseline="0" noProof="0">
                <a:ln>
                  <a:noFill/>
                </a:ln>
                <a:solidFill>
                  <a:srgbClr val="000000"/>
                </a:solidFill>
                <a:effectLst/>
                <a:uLnTx/>
                <a:uFillTx/>
                <a:cs typeface="Arial" panose="020B0604020202020204" pitchFamily="34" charset="0"/>
              </a:rPr>
              <a:t>Företag: </a:t>
            </a:r>
            <a:r>
              <a:rPr kumimoji="0" lang="sv-SE" sz="1200" b="1" i="1" u="none" strike="noStrike" kern="1200" cap="none" spc="0" normalizeH="0" baseline="0" noProof="0">
                <a:ln>
                  <a:noFill/>
                </a:ln>
                <a:solidFill>
                  <a:srgbClr val="000000"/>
                </a:solidFill>
                <a:effectLst/>
                <a:uLnTx/>
                <a:uFillTx/>
                <a:cs typeface="Arial" panose="020B0604020202020204" pitchFamily="34" charset="0"/>
              </a:rPr>
              <a:t>”</a:t>
            </a:r>
            <a:r>
              <a:rPr kumimoji="0" lang="sv-SE" sz="1200" b="0" i="1" u="none" strike="noStrike" kern="1200" cap="none" spc="0" normalizeH="0" baseline="0" noProof="0">
                <a:ln>
                  <a:noFill/>
                </a:ln>
                <a:solidFill>
                  <a:srgbClr val="000000"/>
                </a:solidFill>
                <a:effectLst/>
                <a:uLnTx/>
                <a:uFillTx/>
                <a:cs typeface="Arial" panose="020B0604020202020204" pitchFamily="34" charset="0"/>
              </a:rPr>
              <a:t>Vilka priser har våra konkurrenter haft i tidigare upphandlingar?”</a:t>
            </a:r>
            <a:endParaRPr kumimoji="0" lang="sv-SE" sz="1400" b="0" i="1" u="none" strike="noStrike" kern="1200" cap="none" spc="0" normalizeH="0" baseline="0" noProof="0">
              <a:ln>
                <a:noFill/>
              </a:ln>
              <a:solidFill>
                <a:srgbClr val="000000"/>
              </a:solidFill>
              <a:effectLst/>
              <a:uLnTx/>
              <a:uFillTx/>
              <a:cs typeface="Arial" panose="020B0604020202020204" pitchFamily="34" charset="0"/>
            </a:endParaRPr>
          </a:p>
        </p:txBody>
      </p:sp>
      <p:sp>
        <p:nvSpPr>
          <p:cNvPr id="27" name="Rounded Rectangle 26"/>
          <p:cNvSpPr/>
          <p:nvPr/>
        </p:nvSpPr>
        <p:spPr>
          <a:xfrm>
            <a:off x="7014756" y="4027128"/>
            <a:ext cx="4567644" cy="545014"/>
          </a:xfrm>
          <a:prstGeom prst="roundRect">
            <a:avLst/>
          </a:prstGeom>
          <a:solidFill>
            <a:srgbClr val="FEDEED"/>
          </a:solidFill>
          <a:ln>
            <a:solidFill>
              <a:srgbClr val="C4006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0000" tIns="90000" rIns="90000" bIns="90000" numCol="1" spcCol="1270" anchor="t" anchorCtr="0">
            <a:noAutofit/>
          </a:bodyPr>
          <a:lstStyle/>
          <a:p>
            <a:pPr marR="0" lvl="0" algn="l" defTabSz="914400" rtl="0" eaLnBrk="1" fontAlgn="auto" latinLnBrk="0" hangingPunct="1">
              <a:lnSpc>
                <a:spcPct val="90000"/>
              </a:lnSpc>
              <a:spcBef>
                <a:spcPts val="600"/>
              </a:spcBef>
              <a:spcAft>
                <a:spcPts val="0"/>
              </a:spcAft>
              <a:buClrTx/>
              <a:buSzTx/>
              <a:tabLst/>
              <a:defRPr/>
            </a:pPr>
            <a:r>
              <a:rPr kumimoji="0" lang="sv-SE" sz="1200" b="1" u="none" strike="noStrike" kern="1200" cap="none" spc="0" normalizeH="0" baseline="0" noProof="0">
                <a:ln>
                  <a:noFill/>
                </a:ln>
                <a:solidFill>
                  <a:srgbClr val="000000"/>
                </a:solidFill>
                <a:effectLst/>
                <a:uLnTx/>
                <a:uFillTx/>
                <a:cs typeface="Arial" panose="020B0604020202020204" pitchFamily="34" charset="0"/>
              </a:rPr>
              <a:t>Informationssäljare: </a:t>
            </a:r>
            <a:r>
              <a:rPr kumimoji="0" lang="sv-SE" sz="1200" b="1" i="1" u="none" strike="noStrike" kern="1200" cap="none" spc="0" normalizeH="0" baseline="0" noProof="0">
                <a:ln>
                  <a:noFill/>
                </a:ln>
                <a:solidFill>
                  <a:srgbClr val="000000"/>
                </a:solidFill>
                <a:effectLst/>
                <a:uLnTx/>
                <a:uFillTx/>
                <a:cs typeface="Arial" panose="020B0604020202020204" pitchFamily="34" charset="0"/>
              </a:rPr>
              <a:t>”</a:t>
            </a:r>
            <a:r>
              <a:rPr kumimoji="0" lang="sv-SE" sz="1200" b="0" i="1" u="none" strike="noStrike" kern="1200" cap="none" spc="0" normalizeH="0" baseline="0" noProof="0">
                <a:ln>
                  <a:noFill/>
                </a:ln>
                <a:solidFill>
                  <a:srgbClr val="000000"/>
                </a:solidFill>
                <a:effectLst/>
                <a:uLnTx/>
                <a:uFillTx/>
                <a:cs typeface="Arial" panose="020B0604020202020204" pitchFamily="34" charset="0"/>
              </a:rPr>
              <a:t>Fakturadata som vi kan analysera, komplettera och sälja vidare”</a:t>
            </a:r>
            <a:endParaRPr kumimoji="0" lang="sv-SE" sz="1400" b="0" i="1" u="none" strike="noStrike" kern="1200" cap="none" spc="0" normalizeH="0" baseline="0" noProof="0">
              <a:ln>
                <a:noFill/>
              </a:ln>
              <a:solidFill>
                <a:srgbClr val="000000"/>
              </a:solidFill>
              <a:effectLst/>
              <a:uLnTx/>
              <a:uFillTx/>
              <a:cs typeface="Arial" panose="020B0604020202020204" pitchFamily="34" charset="0"/>
            </a:endParaRPr>
          </a:p>
        </p:txBody>
      </p:sp>
      <p:sp>
        <p:nvSpPr>
          <p:cNvPr id="28" name="Rounded Rectangle 27"/>
          <p:cNvSpPr/>
          <p:nvPr/>
        </p:nvSpPr>
        <p:spPr>
          <a:xfrm>
            <a:off x="7014756" y="4716458"/>
            <a:ext cx="4567644" cy="545014"/>
          </a:xfrm>
          <a:prstGeom prst="roundRect">
            <a:avLst/>
          </a:prstGeom>
          <a:solidFill>
            <a:srgbClr val="FEDEED"/>
          </a:solidFill>
          <a:ln>
            <a:solidFill>
              <a:srgbClr val="C4006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0000" tIns="90000" rIns="90000" bIns="90000" numCol="1" spcCol="1270" anchor="t" anchorCtr="0">
            <a:noAutofit/>
          </a:bodyPr>
          <a:lstStyle/>
          <a:p>
            <a:pPr marR="0" lvl="0" algn="l" defTabSz="914400" rtl="0" eaLnBrk="1" fontAlgn="auto" latinLnBrk="0" hangingPunct="1">
              <a:lnSpc>
                <a:spcPct val="90000"/>
              </a:lnSpc>
              <a:spcBef>
                <a:spcPts val="600"/>
              </a:spcBef>
              <a:spcAft>
                <a:spcPts val="0"/>
              </a:spcAft>
              <a:buClrTx/>
              <a:buSzTx/>
              <a:tabLst/>
              <a:defRPr/>
            </a:pPr>
            <a:r>
              <a:rPr kumimoji="0" lang="sv-SE" sz="1200" b="1" u="none" strike="noStrike" kern="1200" cap="none" spc="0" normalizeH="0" baseline="0" noProof="0">
                <a:ln>
                  <a:noFill/>
                </a:ln>
                <a:solidFill>
                  <a:srgbClr val="000000"/>
                </a:solidFill>
                <a:effectLst/>
                <a:uLnTx/>
                <a:uFillTx/>
                <a:cs typeface="Arial" panose="020B0604020202020204" pitchFamily="34" charset="0"/>
              </a:rPr>
              <a:t>Media: </a:t>
            </a:r>
            <a:r>
              <a:rPr kumimoji="0" lang="sv-SE" sz="1200" b="0" i="1" u="none" strike="noStrike" kern="1200" cap="none" spc="0" normalizeH="0" baseline="0" noProof="0">
                <a:ln>
                  <a:noFill/>
                </a:ln>
                <a:solidFill>
                  <a:srgbClr val="000000"/>
                </a:solidFill>
                <a:effectLst/>
                <a:uLnTx/>
                <a:uFillTx/>
                <a:cs typeface="Arial" panose="020B0604020202020204" pitchFamily="34" charset="0"/>
              </a:rPr>
              <a:t>”Hur mycket skattepengar har det här projektet kostat kommunen?”</a:t>
            </a:r>
            <a:endParaRPr kumimoji="0" lang="sv-SE" sz="1400" b="0" i="1" u="none" strike="noStrike" kern="1200" cap="none" spc="0" normalizeH="0" baseline="0" noProof="0">
              <a:ln>
                <a:noFill/>
              </a:ln>
              <a:solidFill>
                <a:srgbClr val="000000"/>
              </a:solidFill>
              <a:effectLst/>
              <a:uLnTx/>
              <a:uFillTx/>
              <a:cs typeface="Arial" panose="020B0604020202020204" pitchFamily="34" charset="0"/>
            </a:endParaRPr>
          </a:p>
        </p:txBody>
      </p:sp>
      <p:sp>
        <p:nvSpPr>
          <p:cNvPr id="30" name="Rounded Rectangle 27">
            <a:extLst>
              <a:ext uri="{FF2B5EF4-FFF2-40B4-BE49-F238E27FC236}">
                <a16:creationId xmlns:a16="http://schemas.microsoft.com/office/drawing/2014/main" id="{BF815A57-ED16-6442-88E2-3CC61CAC4330}"/>
              </a:ext>
            </a:extLst>
          </p:cNvPr>
          <p:cNvSpPr/>
          <p:nvPr/>
        </p:nvSpPr>
        <p:spPr>
          <a:xfrm>
            <a:off x="7014756" y="5405787"/>
            <a:ext cx="4567644" cy="545014"/>
          </a:xfrm>
          <a:prstGeom prst="roundRect">
            <a:avLst/>
          </a:prstGeom>
          <a:solidFill>
            <a:srgbClr val="FEDEED"/>
          </a:solidFill>
          <a:ln>
            <a:solidFill>
              <a:srgbClr val="C4006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0000" tIns="90000" rIns="90000" bIns="90000" numCol="1" spcCol="1270" anchor="t" anchorCtr="0">
            <a:noAutofit/>
          </a:bodyPr>
          <a:lstStyle/>
          <a:p>
            <a:pPr marR="0" lvl="0" algn="l" defTabSz="914400" rtl="0" eaLnBrk="1" fontAlgn="auto" latinLnBrk="0" hangingPunct="1">
              <a:lnSpc>
                <a:spcPct val="90000"/>
              </a:lnSpc>
              <a:spcBef>
                <a:spcPts val="600"/>
              </a:spcBef>
              <a:spcAft>
                <a:spcPts val="0"/>
              </a:spcAft>
              <a:buClrTx/>
              <a:buSzTx/>
              <a:tabLst/>
              <a:defRPr/>
            </a:pPr>
            <a:r>
              <a:rPr kumimoji="0" lang="sv-SE" sz="1200" b="1" u="none" strike="noStrike" kern="1200" cap="none" spc="0" normalizeH="0" baseline="0" noProof="0">
                <a:ln>
                  <a:noFill/>
                </a:ln>
                <a:solidFill>
                  <a:srgbClr val="000000"/>
                </a:solidFill>
                <a:effectLst/>
                <a:uLnTx/>
                <a:uFillTx/>
                <a:cs typeface="Arial" panose="020B0604020202020204" pitchFamily="34" charset="0"/>
              </a:rPr>
              <a:t>Internt: </a:t>
            </a:r>
            <a:r>
              <a:rPr kumimoji="0" lang="sv-SE" sz="1200" b="0" i="1" u="none" strike="noStrike" kern="1200" cap="none" spc="0" normalizeH="0" baseline="0" noProof="0">
                <a:ln>
                  <a:noFill/>
                </a:ln>
                <a:solidFill>
                  <a:srgbClr val="000000"/>
                </a:solidFill>
                <a:effectLst/>
                <a:uLnTx/>
                <a:uFillTx/>
                <a:cs typeface="Arial" panose="020B0604020202020204" pitchFamily="34" charset="0"/>
              </a:rPr>
              <a:t>”Hur kommer det sig att flera lika stora kommuner har 20% lägre kostnader för skolmat? VI måste lära oss av dem.”</a:t>
            </a:r>
            <a:endParaRPr kumimoji="0" lang="sv-SE" sz="1400" b="0" i="1" u="none" strike="noStrike" kern="1200" cap="none" spc="0" normalizeH="0" baseline="0" noProof="0">
              <a:ln>
                <a:noFill/>
              </a:ln>
              <a:solidFill>
                <a:srgbClr val="000000"/>
              </a:solidFill>
              <a:effectLst/>
              <a:uLnTx/>
              <a:uFillTx/>
              <a:cs typeface="Arial" panose="020B0604020202020204" pitchFamily="34" charset="0"/>
            </a:endParaRPr>
          </a:p>
        </p:txBody>
      </p:sp>
      <p:sp>
        <p:nvSpPr>
          <p:cNvPr id="3" name="Title 2">
            <a:extLst>
              <a:ext uri="{FF2B5EF4-FFF2-40B4-BE49-F238E27FC236}">
                <a16:creationId xmlns:a16="http://schemas.microsoft.com/office/drawing/2014/main" id="{39C4C0A1-F792-41A2-894F-7A9FDAEDC53B}"/>
              </a:ext>
            </a:extLst>
          </p:cNvPr>
          <p:cNvSpPr>
            <a:spLocks noGrp="1"/>
          </p:cNvSpPr>
          <p:nvPr>
            <p:ph type="title"/>
          </p:nvPr>
        </p:nvSpPr>
        <p:spPr/>
        <p:txBody>
          <a:bodyPr/>
          <a:lstStyle/>
          <a:p>
            <a:r>
              <a:rPr lang="sv-SE" dirty="0"/>
              <a:t>Örebro och Göteborg publicerar leverantörsfakturor som öppna data, vilket sparat både arbete och pengar</a:t>
            </a:r>
            <a:endParaRPr lang="en-US" dirty="0"/>
          </a:p>
        </p:txBody>
      </p:sp>
      <p:sp>
        <p:nvSpPr>
          <p:cNvPr id="21" name="Content Placeholder 7">
            <a:extLst>
              <a:ext uri="{FF2B5EF4-FFF2-40B4-BE49-F238E27FC236}">
                <a16:creationId xmlns:a16="http://schemas.microsoft.com/office/drawing/2014/main" id="{A349F88B-7662-4C53-99C5-26720E9FF55D}"/>
              </a:ext>
            </a:extLst>
          </p:cNvPr>
          <p:cNvSpPr txBox="1">
            <a:spLocks/>
          </p:cNvSpPr>
          <p:nvPr/>
        </p:nvSpPr>
        <p:spPr>
          <a:xfrm>
            <a:off x="609600" y="5519659"/>
            <a:ext cx="5760788" cy="431142"/>
          </a:xfrm>
          <a:prstGeom prst="rect">
            <a:avLst/>
          </a:prstGeom>
        </p:spPr>
        <p:txBody>
          <a:bodyPr anchor="b" anchorCtr="0"/>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000" b="1"/>
              <a:t>Bildtolkning för synskadade: </a:t>
            </a:r>
            <a:r>
              <a:rPr lang="sv-SE" sz="1000"/>
              <a:t>Bilden visar två skärmdumpar över Örebros och Göteborgs leverantörsfakturor som öppna data. </a:t>
            </a:r>
            <a:endParaRPr lang="en-US" sz="1000" dirty="0"/>
          </a:p>
        </p:txBody>
      </p:sp>
    </p:spTree>
    <p:extLst>
      <p:ext uri="{BB962C8B-B14F-4D97-AF65-F5344CB8AC3E}">
        <p14:creationId xmlns:p14="http://schemas.microsoft.com/office/powerpoint/2010/main" val="264997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125634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6" imgW="395" imgH="394" progId="TCLayout.ActiveDocument.1">
                  <p:embed/>
                </p:oleObj>
              </mc:Choice>
              <mc:Fallback>
                <p:oleObj name="think-cell Slide" r:id="rId6" imgW="395" imgH="39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endParaRPr lang="sv-SE" sz="2800" b="1" dirty="0">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1354667" y="1682709"/>
            <a:ext cx="2437996" cy="3769258"/>
          </a:xfrm>
          <a:prstGeom prst="rect">
            <a:avLst/>
          </a:prstGeom>
        </p:spPr>
      </p:pic>
      <p:pic>
        <p:nvPicPr>
          <p:cNvPr id="6" name="Bildobjekt 5">
            <a:extLst>
              <a:ext uri="{FF2B5EF4-FFF2-40B4-BE49-F238E27FC236}">
                <a16:creationId xmlns:a16="http://schemas.microsoft.com/office/drawing/2014/main" id="{2A2739DE-0E19-0A4E-8CA5-EBC64D8B5DD0}"/>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712188" y="1682709"/>
            <a:ext cx="1940546" cy="1940546"/>
          </a:xfrm>
          <a:prstGeom prst="rect">
            <a:avLst/>
          </a:prstGeom>
          <a:effectLst>
            <a:softEdge rad="38100"/>
          </a:effectLst>
        </p:spPr>
      </p:pic>
      <p:grpSp>
        <p:nvGrpSpPr>
          <p:cNvPr id="7" name="Grupp 6">
            <a:extLst>
              <a:ext uri="{FF2B5EF4-FFF2-40B4-BE49-F238E27FC236}">
                <a16:creationId xmlns:a16="http://schemas.microsoft.com/office/drawing/2014/main" id="{5269E444-9D12-F84B-8ACA-A3628E00D212}"/>
              </a:ext>
            </a:extLst>
          </p:cNvPr>
          <p:cNvGrpSpPr/>
          <p:nvPr/>
        </p:nvGrpSpPr>
        <p:grpSpPr>
          <a:xfrm>
            <a:off x="4335381" y="1682709"/>
            <a:ext cx="3769258" cy="3769258"/>
            <a:chOff x="4751518" y="2204864"/>
            <a:chExt cx="4028802" cy="4028802"/>
          </a:xfrm>
        </p:grpSpPr>
        <p:pic>
          <p:nvPicPr>
            <p:cNvPr id="5" name="Bildobjekt 4">
              <a:extLst>
                <a:ext uri="{FF2B5EF4-FFF2-40B4-BE49-F238E27FC236}">
                  <a16:creationId xmlns:a16="http://schemas.microsoft.com/office/drawing/2014/main" id="{ECC8566A-67D0-D049-AA95-73F5AAD063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1518" y="2204864"/>
              <a:ext cx="4028802" cy="4028802"/>
            </a:xfrm>
            <a:prstGeom prst="rect">
              <a:avLst/>
            </a:prstGeom>
          </p:spPr>
        </p:pic>
        <p:sp>
          <p:nvSpPr>
            <p:cNvPr id="8" name="Frihandsfigur 7">
              <a:extLst>
                <a:ext uri="{FF2B5EF4-FFF2-40B4-BE49-F238E27FC236}">
                  <a16:creationId xmlns:a16="http://schemas.microsoft.com/office/drawing/2014/main" id="{97EB3F18-8C85-A541-AD34-F052F26B14A8}"/>
                </a:ext>
              </a:extLst>
            </p:cNvPr>
            <p:cNvSpPr/>
            <p:nvPr/>
          </p:nvSpPr>
          <p:spPr>
            <a:xfrm>
              <a:off x="6127335" y="4289989"/>
              <a:ext cx="2093719" cy="1717704"/>
            </a:xfrm>
            <a:custGeom>
              <a:avLst/>
              <a:gdLst>
                <a:gd name="connsiteX0" fmla="*/ 2093719 w 2093719"/>
                <a:gd name="connsiteY0" fmla="*/ 0 h 1717704"/>
                <a:gd name="connsiteX1" fmla="*/ 1546788 w 2093719"/>
                <a:gd name="connsiteY1" fmla="*/ 239282 h 1717704"/>
                <a:gd name="connsiteX2" fmla="*/ 589659 w 2093719"/>
                <a:gd name="connsiteY2" fmla="*/ 264919 h 1717704"/>
                <a:gd name="connsiteX3" fmla="*/ 529839 w 2093719"/>
                <a:gd name="connsiteY3" fmla="*/ 307648 h 1717704"/>
                <a:gd name="connsiteX4" fmla="*/ 512747 w 2093719"/>
                <a:gd name="connsiteY4" fmla="*/ 358923 h 1717704"/>
                <a:gd name="connsiteX5" fmla="*/ 0 w 2093719"/>
                <a:gd name="connsiteY5" fmla="*/ 1717704 h 171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3719" h="1717704">
                  <a:moveTo>
                    <a:pt x="2093719" y="0"/>
                  </a:moveTo>
                  <a:lnTo>
                    <a:pt x="1546788" y="239282"/>
                  </a:lnTo>
                  <a:lnTo>
                    <a:pt x="589659" y="264919"/>
                  </a:lnTo>
                  <a:cubicBezTo>
                    <a:pt x="569719" y="279162"/>
                    <a:pt x="545356" y="288683"/>
                    <a:pt x="529839" y="307648"/>
                  </a:cubicBezTo>
                  <a:cubicBezTo>
                    <a:pt x="518430" y="321592"/>
                    <a:pt x="512747" y="358923"/>
                    <a:pt x="512747" y="358923"/>
                  </a:cubicBezTo>
                  <a:lnTo>
                    <a:pt x="0" y="1717704"/>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cs typeface="Arial" panose="020B0604020202020204" pitchFamily="34" charset="0"/>
              </a:endParaRPr>
            </a:p>
          </p:txBody>
        </p:sp>
        <p:sp>
          <p:nvSpPr>
            <p:cNvPr id="9" name="Ellips 8">
              <a:extLst>
                <a:ext uri="{FF2B5EF4-FFF2-40B4-BE49-F238E27FC236}">
                  <a16:creationId xmlns:a16="http://schemas.microsoft.com/office/drawing/2014/main" id="{A9EF14BD-C52D-C745-9EE3-DF4A501D2138}"/>
                </a:ext>
              </a:extLst>
            </p:cNvPr>
            <p:cNvSpPr/>
            <p:nvPr/>
          </p:nvSpPr>
          <p:spPr>
            <a:xfrm>
              <a:off x="8185050" y="4253985"/>
              <a:ext cx="72008" cy="720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cs typeface="Arial" panose="020B0604020202020204" pitchFamily="34" charset="0"/>
              </a:endParaRPr>
            </a:p>
          </p:txBody>
        </p:sp>
        <p:sp>
          <p:nvSpPr>
            <p:cNvPr id="12" name="Ellips 11">
              <a:extLst>
                <a:ext uri="{FF2B5EF4-FFF2-40B4-BE49-F238E27FC236}">
                  <a16:creationId xmlns:a16="http://schemas.microsoft.com/office/drawing/2014/main" id="{F9FC4922-CD69-9C4C-B90A-89414DED3F0C}"/>
                </a:ext>
              </a:extLst>
            </p:cNvPr>
            <p:cNvSpPr/>
            <p:nvPr/>
          </p:nvSpPr>
          <p:spPr>
            <a:xfrm>
              <a:off x="6091331" y="5971689"/>
              <a:ext cx="72008" cy="720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cs typeface="Arial" panose="020B0604020202020204" pitchFamily="34" charset="0"/>
              </a:endParaRPr>
            </a:p>
          </p:txBody>
        </p:sp>
        <p:sp>
          <p:nvSpPr>
            <p:cNvPr id="10" name="textruta 9">
              <a:extLst>
                <a:ext uri="{FF2B5EF4-FFF2-40B4-BE49-F238E27FC236}">
                  <a16:creationId xmlns:a16="http://schemas.microsoft.com/office/drawing/2014/main" id="{DF66ED89-9979-1649-892A-414E3959B51F}"/>
                </a:ext>
              </a:extLst>
            </p:cNvPr>
            <p:cNvSpPr txBox="1"/>
            <p:nvPr/>
          </p:nvSpPr>
          <p:spPr>
            <a:xfrm>
              <a:off x="5872935" y="5713244"/>
              <a:ext cx="216024" cy="328970"/>
            </a:xfrm>
            <a:prstGeom prst="rect">
              <a:avLst/>
            </a:prstGeom>
            <a:noFill/>
          </p:spPr>
          <p:txBody>
            <a:bodyPr wrap="square" rtlCol="0">
              <a:spAutoFit/>
            </a:bodyPr>
            <a:lstStyle/>
            <a:p>
              <a:r>
                <a:rPr lang="sv-SE" sz="1400" b="1">
                  <a:solidFill>
                    <a:srgbClr val="C00000"/>
                  </a:solidFill>
                  <a:cs typeface="Arial" panose="020B0604020202020204" pitchFamily="34" charset="0"/>
                </a:rPr>
                <a:t>A</a:t>
              </a:r>
              <a:endParaRPr lang="sv-SE" b="1">
                <a:solidFill>
                  <a:srgbClr val="C00000"/>
                </a:solidFill>
                <a:cs typeface="Arial" panose="020B0604020202020204" pitchFamily="34" charset="0"/>
              </a:endParaRPr>
            </a:p>
          </p:txBody>
        </p:sp>
        <p:sp>
          <p:nvSpPr>
            <p:cNvPr id="13" name="textruta 12">
              <a:extLst>
                <a:ext uri="{FF2B5EF4-FFF2-40B4-BE49-F238E27FC236}">
                  <a16:creationId xmlns:a16="http://schemas.microsoft.com/office/drawing/2014/main" id="{2545403C-531A-1943-B297-050F0D70C714}"/>
                </a:ext>
              </a:extLst>
            </p:cNvPr>
            <p:cNvSpPr txBox="1"/>
            <p:nvPr/>
          </p:nvSpPr>
          <p:spPr>
            <a:xfrm>
              <a:off x="8149046" y="4003098"/>
              <a:ext cx="216024" cy="328970"/>
            </a:xfrm>
            <a:prstGeom prst="rect">
              <a:avLst/>
            </a:prstGeom>
            <a:noFill/>
          </p:spPr>
          <p:txBody>
            <a:bodyPr wrap="square" rtlCol="0">
              <a:spAutoFit/>
            </a:bodyPr>
            <a:lstStyle/>
            <a:p>
              <a:r>
                <a:rPr lang="sv-SE" sz="1400" b="1">
                  <a:solidFill>
                    <a:srgbClr val="C00000"/>
                  </a:solidFill>
                  <a:cs typeface="Arial" panose="020B0604020202020204" pitchFamily="34" charset="0"/>
                </a:rPr>
                <a:t>B</a:t>
              </a:r>
              <a:endParaRPr lang="sv-SE" b="1">
                <a:solidFill>
                  <a:srgbClr val="C00000"/>
                </a:solidFill>
                <a:cs typeface="Arial" panose="020B0604020202020204" pitchFamily="34" charset="0"/>
              </a:endParaRPr>
            </a:p>
          </p:txBody>
        </p:sp>
      </p:grpSp>
      <p:grpSp>
        <p:nvGrpSpPr>
          <p:cNvPr id="26" name="Group 25">
            <a:extLst>
              <a:ext uri="{FF2B5EF4-FFF2-40B4-BE49-F238E27FC236}">
                <a16:creationId xmlns:a16="http://schemas.microsoft.com/office/drawing/2014/main" id="{1DACAF87-9AC9-49E9-BBD1-D6707A44458A}"/>
              </a:ext>
            </a:extLst>
          </p:cNvPr>
          <p:cNvGrpSpPr/>
          <p:nvPr/>
        </p:nvGrpSpPr>
        <p:grpSpPr>
          <a:xfrm>
            <a:off x="8527590" y="3565798"/>
            <a:ext cx="2309743" cy="1886169"/>
            <a:chOff x="8979930" y="3989133"/>
            <a:chExt cx="2309743" cy="1886169"/>
          </a:xfrm>
        </p:grpSpPr>
        <p:pic>
          <p:nvPicPr>
            <p:cNvPr id="15" name="Bildobjekt 14">
              <a:extLst>
                <a:ext uri="{FF2B5EF4-FFF2-40B4-BE49-F238E27FC236}">
                  <a16:creationId xmlns:a16="http://schemas.microsoft.com/office/drawing/2014/main" id="{56B438F1-C887-6346-B982-5844CBFF0C87}"/>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9173484" y="4844534"/>
              <a:ext cx="1000884" cy="1030768"/>
            </a:xfrm>
            <a:prstGeom prst="rect">
              <a:avLst/>
            </a:prstGeom>
          </p:spPr>
        </p:pic>
        <p:pic>
          <p:nvPicPr>
            <p:cNvPr id="17" name="Bildobjekt 16">
              <a:extLst>
                <a:ext uri="{FF2B5EF4-FFF2-40B4-BE49-F238E27FC236}">
                  <a16:creationId xmlns:a16="http://schemas.microsoft.com/office/drawing/2014/main" id="{6D04BBA0-5B4C-114B-B894-681902BB6009}"/>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0258905" y="3989133"/>
              <a:ext cx="1030768" cy="1030768"/>
            </a:xfrm>
            <a:prstGeom prst="rect">
              <a:avLst/>
            </a:prstGeom>
          </p:spPr>
        </p:pic>
        <p:pic>
          <p:nvPicPr>
            <p:cNvPr id="21" name="Bildobjekt 20">
              <a:extLst>
                <a:ext uri="{FF2B5EF4-FFF2-40B4-BE49-F238E27FC236}">
                  <a16:creationId xmlns:a16="http://schemas.microsoft.com/office/drawing/2014/main" id="{9081A38F-99C5-8A44-B816-0FBBCA53469B}"/>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8979930" y="4034376"/>
              <a:ext cx="1412775" cy="858219"/>
            </a:xfrm>
            <a:prstGeom prst="rect">
              <a:avLst/>
            </a:prstGeom>
          </p:spPr>
        </p:pic>
        <p:pic>
          <p:nvPicPr>
            <p:cNvPr id="22" name="Bildobjekt 21">
              <a:extLst>
                <a:ext uri="{FF2B5EF4-FFF2-40B4-BE49-F238E27FC236}">
                  <a16:creationId xmlns:a16="http://schemas.microsoft.com/office/drawing/2014/main" id="{1878D979-42E4-EF49-945C-AEBD6678CF61}"/>
                </a:ext>
              </a:extLst>
            </p:cNvPr>
            <p:cNvPicPr>
              <a:picLocks noChangeAspect="1"/>
            </p:cNvPicPr>
            <p:nvPr/>
          </p:nvPicPr>
          <p:blipFill>
            <a:blip r:embed="rId14" cstate="email">
              <a:grayscl/>
              <a:extLst>
                <a:ext uri="{28A0092B-C50C-407E-A947-70E740481C1C}">
                  <a14:useLocalDpi xmlns:a14="http://schemas.microsoft.com/office/drawing/2010/main" val="0"/>
                </a:ext>
              </a:extLst>
            </a:blip>
            <a:stretch>
              <a:fillRect/>
            </a:stretch>
          </p:blipFill>
          <p:spPr>
            <a:xfrm>
              <a:off x="10323394" y="4917875"/>
              <a:ext cx="808577" cy="808577"/>
            </a:xfrm>
            <a:prstGeom prst="rect">
              <a:avLst/>
            </a:prstGeom>
          </p:spPr>
        </p:pic>
      </p:grpSp>
      <p:sp>
        <p:nvSpPr>
          <p:cNvPr id="16" name="Title 15">
            <a:extLst>
              <a:ext uri="{FF2B5EF4-FFF2-40B4-BE49-F238E27FC236}">
                <a16:creationId xmlns:a16="http://schemas.microsoft.com/office/drawing/2014/main" id="{B302F707-B44A-42A7-A4B4-45304BF75BFF}"/>
              </a:ext>
            </a:extLst>
          </p:cNvPr>
          <p:cNvSpPr>
            <a:spLocks noGrp="1"/>
          </p:cNvSpPr>
          <p:nvPr>
            <p:ph type="title"/>
          </p:nvPr>
        </p:nvSpPr>
        <p:spPr/>
        <p:txBody>
          <a:bodyPr/>
          <a:lstStyle/>
          <a:p>
            <a:r>
              <a:rPr lang="sv-SE" dirty="0" err="1"/>
              <a:t>Appen</a:t>
            </a:r>
            <a:r>
              <a:rPr lang="sv-SE" dirty="0"/>
              <a:t> ”Res i Stockholm” är uppbyggd med hjälp av öppna data, som dessutom uppdateras i realtid</a:t>
            </a:r>
            <a:endParaRPr lang="en-US" dirty="0"/>
          </a:p>
        </p:txBody>
      </p:sp>
      <p:sp>
        <p:nvSpPr>
          <p:cNvPr id="27" name="Content Placeholder 23">
            <a:extLst>
              <a:ext uri="{FF2B5EF4-FFF2-40B4-BE49-F238E27FC236}">
                <a16:creationId xmlns:a16="http://schemas.microsoft.com/office/drawing/2014/main" id="{0DC46192-DF9C-4F15-AB58-A5972E66D92B}"/>
              </a:ext>
            </a:extLst>
          </p:cNvPr>
          <p:cNvSpPr txBox="1">
            <a:spLocks/>
          </p:cNvSpPr>
          <p:nvPr/>
        </p:nvSpPr>
        <p:spPr>
          <a:xfrm>
            <a:off x="609600" y="5617987"/>
            <a:ext cx="10972800" cy="332814"/>
          </a:xfrm>
          <a:prstGeom prst="rect">
            <a:avLst/>
          </a:prstGeom>
        </p:spPr>
        <p:txBody>
          <a:bodyPr anchor="b" anchorCtr="0"/>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000" b="1"/>
              <a:t>Bildtolkning för synskadade: </a:t>
            </a:r>
            <a:r>
              <a:rPr lang="sv-SE" sz="1000"/>
              <a:t>Bilden visar ett exempel på hur appen ”Res i Stockholm” ser ut i en smartphone, och illustrerar ett exempel på kartbild över en sökning på resväg mellan två punkter, samt ikoner för buss, tunnelbana, pendeltåg och båt. </a:t>
            </a:r>
            <a:endParaRPr lang="sv-SE" sz="1000" dirty="0"/>
          </a:p>
        </p:txBody>
      </p:sp>
      <p:sp>
        <p:nvSpPr>
          <p:cNvPr id="29" name="Rektangel 12">
            <a:extLst>
              <a:ext uri="{FF2B5EF4-FFF2-40B4-BE49-F238E27FC236}">
                <a16:creationId xmlns:a16="http://schemas.microsoft.com/office/drawing/2014/main" id="{7B02F651-CDA2-4212-B797-1DF4AC26A39A}"/>
              </a:ext>
            </a:extLst>
          </p:cNvPr>
          <p:cNvSpPr/>
          <p:nvPr/>
        </p:nvSpPr>
        <p:spPr>
          <a:xfrm>
            <a:off x="9686318" y="-6611"/>
            <a:ext cx="2505681" cy="339267"/>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solidFill>
                  <a:schemeClr val="bg1"/>
                </a:solidFill>
                <a:ea typeface="+mj-ea"/>
                <a:cs typeface="Arial" panose="020B0604020202020204" pitchFamily="34" charset="0"/>
              </a:rPr>
              <a:t>Exempel på användning</a:t>
            </a:r>
          </a:p>
        </p:txBody>
      </p:sp>
    </p:spTree>
    <p:extLst>
      <p:ext uri="{BB962C8B-B14F-4D97-AF65-F5344CB8AC3E}">
        <p14:creationId xmlns:p14="http://schemas.microsoft.com/office/powerpoint/2010/main" val="960406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 name="NUMBEREDHEADINGS" val="True"/>
  <p:tag name="THINKCELLPRESENTATIONDONOTDELETE" val="&lt;?xml version=&quot;1.0&quot; encoding=&quot;UTF-16&quot; standalone=&quot;yes&quot;?&gt;&lt;root reqver=&quot;25060&quot;&gt;&lt;version val=&quot;2792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 %1&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2.43900000000000005684E+00&quot;&gt;&lt;m_msothmcolidx val=&quot;0&quot;/&gt;&lt;m_rgb r=&quot;E9&quot; g=&quot;E9&quot; b=&quot;E9&quot;/&gt;&lt;m_nBrightness endver=&quot;26206&quot; val=&quot;0&quot;/&gt;&lt;/elem&gt;&lt;elem m_fUsage=&quot;1.60022790000000014743E+00&quot;&gt;&lt;m_msothmcolidx val=&quot;0&quot;/&gt;&lt;m_rgb r=&quot;FD&quot; g=&quot;B0&quot; b=&quot;D4&quot;/&gt;&lt;m_nBrightness endver=&quot;26206&quot; val=&quot;0&quot;/&gt;&lt;/elem&gt;&lt;elem m_fUsage=&quot;1.00000000000000000000E+00&quot;&gt;&lt;m_msothmcolidx val=&quot;0&quot;/&gt;&lt;m_rgb r=&quot;7F&quot; g=&quot;7F&quot; b=&quot;7F&quot;/&gt;&lt;m_nBrightness endver=&quot;26206&quot; val=&quot;0&quot;/&gt;&lt;/elem&gt;&lt;elem m_fUsage=&quot;6.56100000000000127542E-01&quot;&gt;&lt;m_msothmcolidx val=&quot;0&quot;/&gt;&lt;m_rgb r=&quot;FF&quot; g=&quot;43&quot; b=&quot;A3&quot;/&gt;&lt;m_nBrightness endver=&quot;26206&quot; val=&quot;0&quot;/&gt;&lt;/elem&gt;&lt;/m_vecMRU&gt;&lt;/m_mruColor&gt;&lt;m_eweekdayFirstOfWeek val=&quot;2&quot;/&gt;&lt;m_eweekdayFirstOfWorkweek val=&quot;2&quot;/&gt;&lt;m_eweekdayFirstOfWeekend val=&quot;7&quot;/&gt;&lt;/CPresentation&gt;&lt;/root&gt;"/>
  <p:tag name="DEFINEDWA" val="True"/>
  <p:tag name="TOP" val="121.4465"/>
  <p:tag name="LEFT" val="48"/>
  <p:tag name="RIGHT" val="912"/>
  <p:tag name="BOTTOM" val="468.567"/>
  <p:tag name="USEWA"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YPlsoePY9PlOhNb_eSZ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r5OwIDAyQ8gHRYhz.R.P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ZZ1LqoEfnL1rPefFEdJ8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4SaiAV4ZTGmLE0Ntm2Xe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HsT5Dk8eTV8y_y5HrVO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2CD.4i4Ymiqd14U3uxFI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fmeidzxEyB153UQRWbp6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6Kzha2FQYiR1LI0SiZ9v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Lw_64h3DIeYo8t.lZvZ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gIlyKX4TLCHQZ6HX1ZaU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BocBJeu643ExiqIop3RO3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1E0aCXkVQgmc2bfOXuBM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Oyk9J0bS8KqnyL9vaNt.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6RNhgSEM5l4EE0mt2H2.u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LuJWY2eHGOiHMa3loKRZ8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bDjmpAWbAY8jIm9nOyWsZ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T94JTWL4eYViy72jVB4n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ZuDR2hCN2R8cz55pxmZ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uPOdlK.SzGwjmTVJjntC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_NIU9RqfNyiRiybP7oDS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BM_CAlH4NPOkaZTUlUtnl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fuMwaT931K5ScSKhdBJ5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85jTQAwABQc1xxK.Wl5PL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tf.brUEh0cRrwMFFjC7K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pm6K0JMt0lNvFjcq_LDw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QxcVX0tohdKKn3syVv5SQ"/>
</p:tagLst>
</file>

<file path=ppt/theme/theme1.xml><?xml version="1.0" encoding="utf-8"?>
<a:theme xmlns:a="http://schemas.openxmlformats.org/drawingml/2006/main" name="Sthlm Presentation bred skärm">
  <a:themeElements>
    <a:clrScheme name="Sthlm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hlm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2.xml><?xml version="1.0" encoding="utf-8"?>
<a:theme xmlns:a="http://schemas.openxmlformats.org/drawingml/2006/main" name="Pink">
  <a:themeElements>
    <a:clrScheme name="Sthlm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hlm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4403875C19B554E97300495552BF047" ma:contentTypeVersion="2" ma:contentTypeDescription="Skapa ett nytt dokument." ma:contentTypeScope="" ma:versionID="baf6a617abdcbf6591584e531b9f04b9">
  <xsd:schema xmlns:xsd="http://www.w3.org/2001/XMLSchema" xmlns:xs="http://www.w3.org/2001/XMLSchema" xmlns:p="http://schemas.microsoft.com/office/2006/metadata/properties" xmlns:ns2="c2f02e10-a286-499b-b895-ad1ada1378fe" targetNamespace="http://schemas.microsoft.com/office/2006/metadata/properties" ma:root="true" ma:fieldsID="86c4e1993f17cea0bd30acaf46b9a9b9" ns2:_="">
    <xsd:import namespace="c2f02e10-a286-499b-b895-ad1ada1378f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02e10-a286-499b-b895-ad1ada13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2C1DFA-ECCA-4FBB-98C3-456A7F14CF32}"/>
</file>

<file path=customXml/itemProps2.xml><?xml version="1.0" encoding="utf-8"?>
<ds:datastoreItem xmlns:ds="http://schemas.openxmlformats.org/officeDocument/2006/customXml" ds:itemID="{0D5EB342-2F45-4B36-BD37-5318F0D6CAAD}"/>
</file>

<file path=customXml/itemProps3.xml><?xml version="1.0" encoding="utf-8"?>
<ds:datastoreItem xmlns:ds="http://schemas.openxmlformats.org/officeDocument/2006/customXml" ds:itemID="{1DD2BCEF-081F-42CD-8BBB-0D87DE746C49}"/>
</file>

<file path=docProps/app.xml><?xml version="1.0" encoding="utf-8"?>
<Properties xmlns="http://schemas.openxmlformats.org/officeDocument/2006/extended-properties" xmlns:vt="http://schemas.openxmlformats.org/officeDocument/2006/docPropsVTypes">
  <Template/>
  <TotalTime>0</TotalTime>
  <Words>2129</Words>
  <Application>Microsoft Office PowerPoint</Application>
  <PresentationFormat>Bredbild</PresentationFormat>
  <Paragraphs>299</Paragraphs>
  <Slides>16</Slides>
  <Notes>10</Notes>
  <HiddenSlides>0</HiddenSlides>
  <MMClips>0</MMClips>
  <ScaleCrop>false</ScaleCrop>
  <HeadingPairs>
    <vt:vector size="8" baseType="variant">
      <vt:variant>
        <vt:lpstr>Använt teckensnitt</vt:lpstr>
      </vt:variant>
      <vt:variant>
        <vt:i4>2</vt:i4>
      </vt:variant>
      <vt:variant>
        <vt:lpstr>Tema</vt:lpstr>
      </vt:variant>
      <vt:variant>
        <vt:i4>2</vt:i4>
      </vt:variant>
      <vt:variant>
        <vt:lpstr>Serverprogram för OLE-inbäddning</vt:lpstr>
      </vt:variant>
      <vt:variant>
        <vt:i4>1</vt:i4>
      </vt:variant>
      <vt:variant>
        <vt:lpstr>Bildrubriker</vt:lpstr>
      </vt:variant>
      <vt:variant>
        <vt:i4>16</vt:i4>
      </vt:variant>
    </vt:vector>
  </HeadingPairs>
  <TitlesOfParts>
    <vt:vector size="21" baseType="lpstr">
      <vt:lpstr>Arial</vt:lpstr>
      <vt:lpstr>Wingdings</vt:lpstr>
      <vt:lpstr>Sthlm Presentation bred skärm</vt:lpstr>
      <vt:lpstr>Pink</vt:lpstr>
      <vt:lpstr>think-cell Slide</vt:lpstr>
      <vt:lpstr>PowerPoint-presentation</vt:lpstr>
      <vt:lpstr>Agenda</vt:lpstr>
      <vt:lpstr>Vad betyder egentligen öppna data? </vt:lpstr>
      <vt:lpstr>Vi befinner oss i ett paradigmskifte där delning av offentliga handlingar måste ske proaktivt istället för reaktivt</vt:lpstr>
      <vt:lpstr>Reaktiv utlämning av information kostar mycket administration och resurser eftersom att varje förfrågan hanteras manuellt</vt:lpstr>
      <vt:lpstr>En studie utförd för Stockholms stad visar att manuell hantering av data idag kostar miljarder för skattebetalarna </vt:lpstr>
      <vt:lpstr>Hans Rosling ändrade vår syn på tredje världen och ändrade FNs strategiska mål, m.h.a. proaktivt publicerad öppna data </vt:lpstr>
      <vt:lpstr>Örebro och Göteborg publicerar leverantörsfakturor som öppna data, vilket sparat både arbete och pengar</vt:lpstr>
      <vt:lpstr>Appen ”Res i Stockholm” är uppbyggd med hjälp av öppna data, som dessutom uppdateras i realtid</vt:lpstr>
      <vt:lpstr>Det finns många interna vinster för kommunen med att publicera öppna data</vt:lpstr>
      <vt:lpstr>Hur långt har andra länder kommit med publicering av öppna data? Korta svaret: Mycket längre än Sverige</vt:lpstr>
      <vt:lpstr>Agenda</vt:lpstr>
      <vt:lpstr>ÖDIS-projektet har intervjuat över 100 företag och sammanställt ett stort antal efterfrågade datakategorier och datamängder</vt:lpstr>
      <vt:lpstr>Agenda</vt:lpstr>
      <vt:lpstr>ÖDIS har identifierat flera nyckeluppgifter som behöver genomföras för att etablera arbetet med öppna data</vt:lpstr>
      <vt:lpstr>Du hittar mer information och stödmaterial på ÖDIS hemsida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2020-11-25T12:52:24Z</dcterms:created>
  <dcterms:modified xsi:type="dcterms:W3CDTF">2020-11-25T12:52:35Z</dcterms:modified>
  <cp:category/>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0x01010064403875C19B554E97300495552BF047</vt:lpwstr>
  </property>
</Properties>
</file>