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0" r:id="rId2"/>
    <p:sldMasterId id="2147483697" r:id="rId3"/>
    <p:sldMasterId id="2147483703" r:id="rId4"/>
    <p:sldMasterId id="2147483709" r:id="rId5"/>
  </p:sldMasterIdLst>
  <p:notesMasterIdLst>
    <p:notesMasterId r:id="rId10"/>
  </p:notesMasterIdLst>
  <p:handoutMasterIdLst>
    <p:handoutMasterId r:id="rId11"/>
  </p:handoutMasterIdLst>
  <p:sldIdLst>
    <p:sldId id="572" r:id="rId6"/>
    <p:sldId id="1420" r:id="rId7"/>
    <p:sldId id="1422" r:id="rId8"/>
    <p:sldId id="8687" r:id="rId9"/>
  </p:sldIdLst>
  <p:sldSz cx="12192000" cy="6858000"/>
  <p:notesSz cx="7315200" cy="9601200"/>
  <p:custDataLst>
    <p:tags r:id="rId12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35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4" orient="horz" pos="4247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8" pos="387" userDrawn="1">
          <p15:clr>
            <a:srgbClr val="A4A3A4"/>
          </p15:clr>
        </p15:guide>
        <p15:guide id="9" pos="7333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Författa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BAD6"/>
    <a:srgbClr val="EBCFDD"/>
    <a:srgbClr val="F664AC"/>
    <a:srgbClr val="BFE4FF"/>
    <a:srgbClr val="F8E6FF"/>
    <a:srgbClr val="F60080"/>
    <a:srgbClr val="FFFFFF"/>
    <a:srgbClr val="FEDEED"/>
    <a:srgbClr val="C40064"/>
    <a:srgbClr val="E17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46630-E0F8-4F11-ABD6-83F7190AEF37}" v="44" dt="2020-11-25T17:13:06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7" autoAdjust="0"/>
    <p:restoredTop sz="95044" autoAdjust="0"/>
  </p:normalViewPr>
  <p:slideViewPr>
    <p:cSldViewPr>
      <p:cViewPr varScale="1">
        <p:scale>
          <a:sx n="91" d="100"/>
          <a:sy n="91" d="100"/>
        </p:scale>
        <p:origin x="388" y="56"/>
      </p:cViewPr>
      <p:guideLst>
        <p:guide orient="horz" pos="2160"/>
        <p:guide orient="horz" pos="935"/>
        <p:guide orient="horz" pos="3758"/>
        <p:guide orient="horz" pos="4247"/>
        <p:guide orient="horz" pos="300"/>
        <p:guide pos="3840"/>
        <p:guide pos="387"/>
        <p:guide pos="7333"/>
        <p:guide orient="horz" pos="3612"/>
      </p:guideLst>
    </p:cSldViewPr>
  </p:slideViewPr>
  <p:outlineViewPr>
    <p:cViewPr>
      <p:scale>
        <a:sx n="33" d="100"/>
        <a:sy n="33" d="100"/>
      </p:scale>
      <p:origin x="0" y="-443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10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8756-75CA-46D6-BACB-453FF599E4E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90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2016-12-13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2353D-F306-481A-B3D0-C36CE0BF95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45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6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6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6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6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2586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 dirty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sp>
        <p:nvSpPr>
          <p:cNvPr id="11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 dirty="0">
                <a:solidFill>
                  <a:schemeClr val="bg1"/>
                </a:solidFill>
              </a:rPr>
              <a:t>The </a:t>
            </a:r>
            <a:r>
              <a:rPr lang="sv-SE" sz="1000" b="1" noProof="0" dirty="0" err="1">
                <a:solidFill>
                  <a:schemeClr val="bg1"/>
                </a:solidFill>
              </a:rPr>
              <a:t>Capital</a:t>
            </a:r>
            <a:r>
              <a:rPr lang="sv-SE" sz="1000" b="1" noProof="0" dirty="0">
                <a:solidFill>
                  <a:schemeClr val="bg1"/>
                </a:solidFill>
              </a:rPr>
              <a:t> </a:t>
            </a:r>
            <a:r>
              <a:rPr lang="sv-SE" sz="1000" b="1" noProof="0" dirty="0" err="1">
                <a:solidFill>
                  <a:schemeClr val="bg1"/>
                </a:solidFill>
              </a:rPr>
              <a:t>of</a:t>
            </a:r>
            <a:r>
              <a:rPr lang="sv-SE" sz="1000" b="1" noProof="0" dirty="0">
                <a:solidFill>
                  <a:schemeClr val="bg1"/>
                </a:solidFill>
              </a:rPr>
              <a:t> Scandinavia</a:t>
            </a:r>
          </a:p>
        </p:txBody>
      </p:sp>
      <p:pic>
        <p:nvPicPr>
          <p:cNvPr id="8" name="Bildobjekt 7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2709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3457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203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3885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8032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089065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 hasCustomPrompt="1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12416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028080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 hasCustomPrompt="1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95555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735612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 hasCustomPrompt="1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48579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5400094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21A8C5F-E374-4784-8799-ECBFE38C23D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716" y="1440000"/>
            <a:ext cx="73152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indent="-396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AC4DEF-1561-41E3-A47E-1AE64D3E72F2}" type="datetime1">
              <a:rPr lang="sv-SE" smtClean="0">
                <a:solidFill>
                  <a:srgbClr val="000000"/>
                </a:solidFill>
              </a:rPr>
              <a:pPr/>
              <a:t>2020-11-25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Sida </a:t>
            </a:r>
            <a:fld id="{42A5867E-8ECA-40F1-9DD6-AE7AFDFAA899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3141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7812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 dirty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 dirty="0">
                <a:solidFill>
                  <a:schemeClr val="tx1"/>
                </a:solidFill>
              </a:rPr>
              <a:t>The </a:t>
            </a:r>
            <a:r>
              <a:rPr lang="sv-SE" sz="1000" b="1" noProof="0" dirty="0" err="1">
                <a:solidFill>
                  <a:schemeClr val="tx1"/>
                </a:solidFill>
              </a:rPr>
              <a:t>Capital</a:t>
            </a:r>
            <a:r>
              <a:rPr lang="sv-SE" sz="1000" b="1" noProof="0" dirty="0">
                <a:solidFill>
                  <a:schemeClr val="tx1"/>
                </a:solidFill>
              </a:rPr>
              <a:t> </a:t>
            </a:r>
            <a:r>
              <a:rPr lang="sv-SE" sz="1000" b="1" noProof="0" dirty="0" err="1">
                <a:solidFill>
                  <a:schemeClr val="tx1"/>
                </a:solidFill>
              </a:rPr>
              <a:t>of</a:t>
            </a:r>
            <a:r>
              <a:rPr lang="sv-SE" sz="1000" b="1" noProof="0" dirty="0">
                <a:solidFill>
                  <a:schemeClr val="tx1"/>
                </a:solidFill>
              </a:rPr>
              <a:t> Scandinavia</a:t>
            </a:r>
          </a:p>
        </p:txBody>
      </p:sp>
      <p:pic>
        <p:nvPicPr>
          <p:cNvPr id="10" name="Bildobjekt 9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430641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8308BD8-5DE1-4F53-A66C-2541146E16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2432704" y="2132857"/>
            <a:ext cx="2112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252" cy="68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3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1251250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 hasCustomPrompt="1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18915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416870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56DCC6B-BF76-4BAC-AD6F-8E760EB9D45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716" y="1440000"/>
            <a:ext cx="73152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indent="-396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AC4DEF-1561-41E3-A47E-1AE64D3E72F2}" type="datetime1">
              <a:rPr lang="sv-SE" smtClean="0">
                <a:solidFill>
                  <a:srgbClr val="000000"/>
                </a:solidFill>
              </a:rPr>
              <a:pPr/>
              <a:t>2020-11-25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Sida </a:t>
            </a:r>
            <a:fld id="{42A5867E-8ECA-40F1-9DD6-AE7AFDFAA899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92866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114663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3A74ED-6CB8-4954-91F8-660A84B3409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2432704" y="2132857"/>
            <a:ext cx="2112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20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252" cy="68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01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3920784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 hasCustomPrompt="1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86582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6847466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21A8C5F-E374-4784-8799-ECBFE38C23D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716" y="1440000"/>
            <a:ext cx="73152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indent="-396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AC4DEF-1561-41E3-A47E-1AE64D3E72F2}" type="datetime1">
              <a:rPr lang="sv-SE" smtClean="0">
                <a:solidFill>
                  <a:srgbClr val="000000"/>
                </a:solidFill>
              </a:rPr>
              <a:pPr/>
              <a:t>2020-11-25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Sida </a:t>
            </a:r>
            <a:fld id="{42A5867E-8ECA-40F1-9DD6-AE7AFDFAA899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95174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825122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8308BD8-5DE1-4F53-A66C-2541146E16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2432704" y="2132857"/>
            <a:ext cx="2112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76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7895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49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5170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 dirty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sp>
        <p:nvSpPr>
          <p:cNvPr id="10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 dirty="0">
                <a:solidFill>
                  <a:schemeClr val="tx1"/>
                </a:solidFill>
              </a:rPr>
              <a:t>The </a:t>
            </a:r>
            <a:r>
              <a:rPr lang="sv-SE" sz="1000" b="1" noProof="0" dirty="0" err="1">
                <a:solidFill>
                  <a:schemeClr val="tx1"/>
                </a:solidFill>
              </a:rPr>
              <a:t>Capital</a:t>
            </a:r>
            <a:r>
              <a:rPr lang="sv-SE" sz="1000" b="1" noProof="0" dirty="0">
                <a:solidFill>
                  <a:schemeClr val="tx1"/>
                </a:solidFill>
              </a:rPr>
              <a:t> </a:t>
            </a:r>
            <a:r>
              <a:rPr lang="sv-SE" sz="1000" b="1" noProof="0" dirty="0" err="1">
                <a:solidFill>
                  <a:schemeClr val="tx1"/>
                </a:solidFill>
              </a:rPr>
              <a:t>of</a:t>
            </a:r>
            <a:r>
              <a:rPr lang="sv-SE" sz="1000" b="1" noProof="0" dirty="0">
                <a:solidFill>
                  <a:schemeClr val="tx1"/>
                </a:solidFill>
              </a:rPr>
              <a:t> Scandinavia</a:t>
            </a:r>
          </a:p>
        </p:txBody>
      </p:sp>
      <p:pic>
        <p:nvPicPr>
          <p:cNvPr id="11" name="Bildobjekt 10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252" cy="6864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310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 dirty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 dirty="0">
                <a:solidFill>
                  <a:schemeClr val="tx1"/>
                </a:solidFill>
              </a:rPr>
              <a:t>The </a:t>
            </a:r>
            <a:r>
              <a:rPr lang="sv-SE" sz="1000" b="1" noProof="0" dirty="0" err="1">
                <a:solidFill>
                  <a:schemeClr val="tx1"/>
                </a:solidFill>
              </a:rPr>
              <a:t>Capital</a:t>
            </a:r>
            <a:r>
              <a:rPr lang="sv-SE" sz="1000" b="1" noProof="0" dirty="0">
                <a:solidFill>
                  <a:schemeClr val="tx1"/>
                </a:solidFill>
              </a:rPr>
              <a:t> </a:t>
            </a:r>
            <a:r>
              <a:rPr lang="sv-SE" sz="1000" b="1" noProof="0" dirty="0" err="1">
                <a:solidFill>
                  <a:schemeClr val="tx1"/>
                </a:solidFill>
              </a:rPr>
              <a:t>of</a:t>
            </a:r>
            <a:r>
              <a:rPr lang="sv-SE" sz="1000" b="1" noProof="0" dirty="0">
                <a:solidFill>
                  <a:schemeClr val="tx1"/>
                </a:solidFill>
              </a:rPr>
              <a:t> Scandinavia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0463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 dirty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7929600" y="4418012"/>
            <a:ext cx="36528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 dirty="0">
                <a:solidFill>
                  <a:schemeClr val="tx1"/>
                </a:solidFill>
              </a:rPr>
              <a:t>The </a:t>
            </a:r>
            <a:r>
              <a:rPr lang="sv-SE" sz="1000" b="1" noProof="0" dirty="0" err="1">
                <a:solidFill>
                  <a:schemeClr val="tx1"/>
                </a:solidFill>
              </a:rPr>
              <a:t>Capital</a:t>
            </a:r>
            <a:r>
              <a:rPr lang="sv-SE" sz="1000" b="1" noProof="0" dirty="0">
                <a:solidFill>
                  <a:schemeClr val="tx1"/>
                </a:solidFill>
              </a:rPr>
              <a:t> </a:t>
            </a:r>
            <a:r>
              <a:rPr lang="sv-SE" sz="1000" b="1" noProof="0" dirty="0" err="1">
                <a:solidFill>
                  <a:schemeClr val="tx1"/>
                </a:solidFill>
              </a:rPr>
              <a:t>of</a:t>
            </a:r>
            <a:r>
              <a:rPr lang="sv-SE" sz="1000" b="1" noProof="0" dirty="0">
                <a:solidFill>
                  <a:schemeClr val="tx1"/>
                </a:solidFill>
              </a:rPr>
              <a:t>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1776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6170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7929600" y="4418012"/>
            <a:ext cx="36528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8118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6.vml"/><Relationship Id="rId7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16.bin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3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vmlDrawing" Target="../drawings/vmlDrawing18.vml"/><Relationship Id="rId5" Type="http://schemas.openxmlformats.org/officeDocument/2006/relationships/theme" Target="../theme/theme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oleObject" Target="../embeddings/oleObject18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4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vmlDrawing" Target="../drawings/vmlDrawing22.vml"/><Relationship Id="rId5" Type="http://schemas.openxmlformats.org/officeDocument/2006/relationships/theme" Target="../theme/theme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5.xml"/><Relationship Id="rId9" Type="http://schemas.openxmlformats.org/officeDocument/2006/relationships/oleObject" Target="../embeddings/oleObject22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tags" Target="../tags/tag52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vmlDrawing" Target="../drawings/vmlDrawing26.vml"/><Relationship Id="rId11" Type="http://schemas.openxmlformats.org/officeDocument/2006/relationships/image" Target="../media/image2.emf"/><Relationship Id="rId5" Type="http://schemas.openxmlformats.org/officeDocument/2006/relationships/theme" Target="../theme/theme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9.xml"/><Relationship Id="rId9" Type="http://schemas.openxmlformats.org/officeDocument/2006/relationships/oleObject" Target="../embeddings/oleObject26.bin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3770519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1" imgW="526" imgH="526" progId="TCLayout.ActiveDocument.1">
                  <p:embed/>
                </p:oleObj>
              </mc:Choice>
              <mc:Fallback>
                <p:oleObj name="think-cell Slide" r:id="rId21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 dirty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10972800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DA01AC-30FC-4403-A622-D04A749E4F74}"/>
              </a:ext>
            </a:extLst>
          </p:cNvPr>
          <p:cNvSpPr txBox="1"/>
          <p:nvPr userDrawn="1"/>
        </p:nvSpPr>
        <p:spPr>
          <a:xfrm>
            <a:off x="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FF330D7-9671-42F6-AEB7-D2BB200E1B4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5D9070FD-5B48-42FD-AEC7-053080FCBD6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202" y="6071930"/>
            <a:ext cx="655680" cy="648501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0F6436A-05C6-4DE0-B2A8-81C85BD3E77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23" y="6125548"/>
            <a:ext cx="1367161" cy="3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69" r:id="rId4"/>
    <p:sldLayoutId id="2147483657" r:id="rId5"/>
    <p:sldLayoutId id="2147483658" r:id="rId6"/>
    <p:sldLayoutId id="2147483659" r:id="rId7"/>
    <p:sldLayoutId id="2147483660" r:id="rId8"/>
    <p:sldLayoutId id="2147483668" r:id="rId9"/>
    <p:sldLayoutId id="2147483654" r:id="rId10"/>
    <p:sldLayoutId id="2147483655" r:id="rId11"/>
    <p:sldLayoutId id="2147483651" r:id="rId12"/>
    <p:sldLayoutId id="2147483661" r:id="rId13"/>
    <p:sldLayoutId id="2147483662" r:id="rId14"/>
    <p:sldLayoutId id="2147483663" r:id="rId15"/>
    <p:sldLayoutId id="2147483679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145021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 dirty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17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45804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9" imgW="526" imgH="526" progId="TCLayout.ActiveDocument.1">
                  <p:embed/>
                </p:oleObj>
              </mc:Choice>
              <mc:Fallback>
                <p:oleObj name="think-cell Slide" r:id="rId9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 dirty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458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2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24114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9" imgW="526" imgH="526" progId="TCLayout.ActiveDocument.1">
                  <p:embed/>
                </p:oleObj>
              </mc:Choice>
              <mc:Fallback>
                <p:oleObj name="think-cell Slide" r:id="rId9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 dirty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418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8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65180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9" imgW="526" imgH="526" progId="TCLayout.ActiveDocument.1">
                  <p:embed/>
                </p:oleObj>
              </mc:Choice>
              <mc:Fallback>
                <p:oleObj name="think-cell Slide" r:id="rId9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93D74B4-6898-4FF2-AF51-A1560CB69F9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7591A2B6-6658-4887-BBE9-97239E30F21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202" y="6071930"/>
            <a:ext cx="655680" cy="648501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84FEEA8F-5960-4912-9A12-3F5F7751B9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23" y="6125548"/>
            <a:ext cx="1367161" cy="3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jpeg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10" Type="http://schemas.microsoft.com/office/2007/relationships/hdphoto" Target="../media/hdphoto1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21" Type="http://schemas.openxmlformats.org/officeDocument/2006/relationships/image" Target="../media/image26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2" Type="http://schemas.openxmlformats.org/officeDocument/2006/relationships/tags" Target="../tags/tag63.xml"/><Relationship Id="rId16" Type="http://schemas.openxmlformats.org/officeDocument/2006/relationships/image" Target="../media/image21.pn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jpeg"/><Relationship Id="rId66" Type="http://schemas.openxmlformats.org/officeDocument/2006/relationships/image" Target="../media/image70.gif"/><Relationship Id="rId74" Type="http://schemas.openxmlformats.org/officeDocument/2006/relationships/image" Target="../media/image78.png"/><Relationship Id="rId5" Type="http://schemas.openxmlformats.org/officeDocument/2006/relationships/notesSlide" Target="../notesSlides/notesSlide2.xml"/><Relationship Id="rId61" Type="http://schemas.openxmlformats.org/officeDocument/2006/relationships/image" Target="../media/image65.png"/><Relationship Id="rId19" Type="http://schemas.openxmlformats.org/officeDocument/2006/relationships/image" Target="../media/image2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8" Type="http://schemas.openxmlformats.org/officeDocument/2006/relationships/image" Target="../media/image13.png"/><Relationship Id="rId51" Type="http://schemas.openxmlformats.org/officeDocument/2006/relationships/image" Target="../media/image55.png"/><Relationship Id="rId72" Type="http://schemas.openxmlformats.org/officeDocument/2006/relationships/image" Target="../media/image76.png"/><Relationship Id="rId3" Type="http://schemas.openxmlformats.org/officeDocument/2006/relationships/tags" Target="../tags/tag64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image" Target="../media/image25.png"/><Relationship Id="rId41" Type="http://schemas.openxmlformats.org/officeDocument/2006/relationships/hyperlink" Target="https://www.digg.se/" TargetMode="External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5.png"/><Relationship Id="rId31" Type="http://schemas.openxmlformats.org/officeDocument/2006/relationships/image" Target="../media/image36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9" Type="http://schemas.openxmlformats.org/officeDocument/2006/relationships/image" Target="../media/image44.png"/><Relationship Id="rId34" Type="http://schemas.openxmlformats.org/officeDocument/2006/relationships/image" Target="../media/image39.png"/><Relationship Id="rId50" Type="http://schemas.openxmlformats.org/officeDocument/2006/relationships/image" Target="../media/image54.png"/><Relationship Id="rId55" Type="http://schemas.openxmlformats.org/officeDocument/2006/relationships/image" Target="../media/image59.jpeg"/><Relationship Id="rId7" Type="http://schemas.openxmlformats.org/officeDocument/2006/relationships/image" Target="../media/image1.emf"/><Relationship Id="rId71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79.emf"/><Relationship Id="rId2" Type="http://schemas.openxmlformats.org/officeDocument/2006/relationships/tags" Target="../tags/tag65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hyperlink" Target="https://smartstad.stockholm/odis/" TargetMode="External"/><Relationship Id="rId2" Type="http://schemas.openxmlformats.org/officeDocument/2006/relationships/tags" Target="../tags/tag6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5" imgW="631" imgH="631" progId="TCLayout.ActiveDocument.1">
                  <p:embed/>
                </p:oleObj>
              </mc:Choice>
              <mc:Fallback>
                <p:oleObj name="think-cell Slide" r:id="rId5" imgW="631" imgH="6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542940" y="427908"/>
            <a:ext cx="660262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sz="3200" b="1" dirty="0">
                <a:solidFill>
                  <a:srgbClr val="C40064"/>
                </a:solidFill>
              </a:rPr>
              <a:t>Sammanställning av efterfrågade datamängder</a:t>
            </a:r>
          </a:p>
          <a:p>
            <a:r>
              <a:rPr lang="sv-SE" sz="2000" dirty="0">
                <a:solidFill>
                  <a:srgbClr val="C40064"/>
                </a:solidFill>
              </a:rPr>
              <a:t>Företag och entreprenörer inom Stockholmsregionen</a:t>
            </a:r>
            <a:endParaRPr lang="sv-SE" sz="3200" b="1" dirty="0">
              <a:solidFill>
                <a:srgbClr val="C40064"/>
              </a:solidFill>
            </a:endParaRPr>
          </a:p>
          <a:p>
            <a:endParaRPr lang="sv-SE" sz="2000" b="1" dirty="0">
              <a:solidFill>
                <a:schemeClr val="tx2"/>
              </a:solidFill>
              <a:latin typeface="Arial" panose="020B0604020202020204" pitchFamily="34" charset="0"/>
              <a:ea typeface="Stockholm Type Regular" charset="0"/>
              <a:cs typeface="Arial" panose="020B0604020202020204" pitchFamily="34" charset="0"/>
            </a:endParaRPr>
          </a:p>
          <a:p>
            <a:r>
              <a:rPr lang="sv-SE" sz="2000" b="1" dirty="0">
                <a:solidFill>
                  <a:schemeClr val="tx2"/>
                </a:solidFill>
                <a:latin typeface="Arial" panose="020B0604020202020204" pitchFamily="34" charset="0"/>
                <a:ea typeface="Stockholm Type" charset="0"/>
                <a:cs typeface="Arial" panose="020B0604020202020204" pitchFamily="34" charset="0"/>
              </a:rPr>
              <a:t>ÖDIS - Ökad användning av öppna data i Stockholmsregionen</a:t>
            </a:r>
            <a:endParaRPr lang="sv-SE" sz="1400" b="1" dirty="0">
              <a:solidFill>
                <a:schemeClr val="tx2"/>
              </a:solidFill>
              <a:latin typeface="Arial" panose="020B0604020202020204" pitchFamily="34" charset="0"/>
              <a:ea typeface="Stockholm Type" charset="0"/>
              <a:cs typeface="Arial" panose="020B0604020202020204" pitchFamily="34" charset="0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4BE4EFFF-62EA-4043-8DEF-4794C5E367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2" y="498509"/>
            <a:ext cx="844925" cy="835674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D3852526-281C-41C7-8229-89A40CB540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251" y="612969"/>
            <a:ext cx="1397782" cy="47576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896F0E6C-2089-4805-82B5-244346D1A58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95" y="612969"/>
            <a:ext cx="1738814" cy="45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5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3003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6" imgW="631" imgH="631" progId="TCLayout.ActiveDocument.1">
                  <p:embed/>
                </p:oleObj>
              </mc:Choice>
              <mc:Fallback>
                <p:oleObj name="think-cell Slide" r:id="rId6" imgW="631" imgH="6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sv-SE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ÖDIS har intervjuat över 100 företag och organisationer som ser stora nyttor med öppna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4219" y="4011219"/>
            <a:ext cx="527971" cy="527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b="5792"/>
          <a:stretch/>
        </p:blipFill>
        <p:spPr>
          <a:xfrm>
            <a:off x="572037" y="4583374"/>
            <a:ext cx="784614" cy="300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1048" y="4546124"/>
            <a:ext cx="1028865" cy="572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4667" y="4490594"/>
            <a:ext cx="436339" cy="436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3457" y="5244333"/>
            <a:ext cx="1004448" cy="3814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97" y="4975095"/>
            <a:ext cx="1406038" cy="1591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15" y="4974813"/>
            <a:ext cx="935954" cy="2195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70988" y="4526120"/>
            <a:ext cx="860028" cy="2866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4376" y="4335425"/>
            <a:ext cx="951920" cy="9519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433" b="30648"/>
          <a:stretch/>
        </p:blipFill>
        <p:spPr>
          <a:xfrm>
            <a:off x="5759014" y="5575689"/>
            <a:ext cx="1052064" cy="4304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68200" y="4926121"/>
            <a:ext cx="904855" cy="3267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31907" y="3845827"/>
            <a:ext cx="1028865" cy="2384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6455" y="4797535"/>
            <a:ext cx="1023843" cy="716690"/>
          </a:xfrm>
          <a:prstGeom prst="rect">
            <a:avLst/>
          </a:prstGeom>
        </p:spPr>
      </p:pic>
      <p:cxnSp>
        <p:nvCxnSpPr>
          <p:cNvPr id="40" name="Straight Connector 39"/>
          <p:cNvCxnSpPr>
            <a:cxnSpLocks noChangeAspect="1"/>
          </p:cNvCxnSpPr>
          <p:nvPr/>
        </p:nvCxnSpPr>
        <p:spPr>
          <a:xfrm>
            <a:off x="609600" y="3356992"/>
            <a:ext cx="10972800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101161" y="3803851"/>
            <a:ext cx="555735" cy="580158"/>
            <a:chOff x="12100240" y="1736560"/>
            <a:chExt cx="2052676" cy="20711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2278363" y="1736560"/>
              <a:ext cx="1678331" cy="159031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2100240" y="3502758"/>
              <a:ext cx="2052676" cy="3049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Livsmedels-kollen</a:t>
              </a: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678065" y="5242021"/>
            <a:ext cx="682308" cy="606962"/>
            <a:chOff x="3145660" y="4000101"/>
            <a:chExt cx="961549" cy="11133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61791" y="4000101"/>
              <a:ext cx="729290" cy="73306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3145660" y="4838417"/>
              <a:ext cx="961549" cy="275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Asthma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Watch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94420" y="3491057"/>
            <a:ext cx="1120597" cy="225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72971" y="3795232"/>
            <a:ext cx="479972" cy="4799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59972" y="3533354"/>
            <a:ext cx="693829" cy="2213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11836" y="5287345"/>
            <a:ext cx="1007801" cy="2841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228512" y="4837105"/>
            <a:ext cx="476958" cy="4769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12534" y="4920424"/>
            <a:ext cx="527971" cy="2097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6322" y="3619170"/>
            <a:ext cx="769227" cy="7692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262201" y="4217439"/>
            <a:ext cx="454544" cy="4545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590508" y="3885483"/>
            <a:ext cx="773001" cy="1075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391517" y="5222920"/>
            <a:ext cx="773001" cy="138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95" b="24289"/>
          <a:stretch/>
        </p:blipFill>
        <p:spPr>
          <a:xfrm>
            <a:off x="6943610" y="5563116"/>
            <a:ext cx="1240599" cy="4217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50" b="26054"/>
          <a:stretch/>
        </p:blipFill>
        <p:spPr>
          <a:xfrm>
            <a:off x="8231100" y="4775075"/>
            <a:ext cx="935333" cy="34962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474" y="3363051"/>
            <a:ext cx="444078" cy="44407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969"/>
          <a:stretch/>
        </p:blipFill>
        <p:spPr>
          <a:xfrm>
            <a:off x="5878233" y="4532661"/>
            <a:ext cx="734613" cy="3846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6976" y="3814337"/>
            <a:ext cx="779878" cy="2602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402686" y="4332861"/>
            <a:ext cx="738309" cy="3308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235556" y="5245083"/>
            <a:ext cx="784320" cy="32865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532731" y="4190746"/>
            <a:ext cx="719819" cy="349626"/>
          </a:xfrm>
          <a:prstGeom prst="rect">
            <a:avLst/>
          </a:prstGeom>
        </p:spPr>
      </p:pic>
      <p:pic>
        <p:nvPicPr>
          <p:cNvPr id="182207" name="Picture 959" descr="DIGG logotyp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38" y="3545803"/>
            <a:ext cx="1279805" cy="1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44" t="39494" r="27029" b="40203"/>
          <a:stretch/>
        </p:blipFill>
        <p:spPr>
          <a:xfrm>
            <a:off x="4386536" y="4275535"/>
            <a:ext cx="736497" cy="16800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0" y="5660358"/>
            <a:ext cx="989321" cy="1886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63" b="30524"/>
          <a:stretch/>
        </p:blipFill>
        <p:spPr>
          <a:xfrm>
            <a:off x="2410502" y="5261140"/>
            <a:ext cx="850302" cy="31216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84" y="3568601"/>
            <a:ext cx="778459" cy="25384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53734"/>
            <a:ext cx="493420" cy="58026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878" y="4226750"/>
            <a:ext cx="918914" cy="42478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9"/>
          <a:srcRect l="6115" t="17955" r="6115" b="17955"/>
          <a:stretch/>
        </p:blipFill>
        <p:spPr>
          <a:xfrm>
            <a:off x="10647984" y="5589021"/>
            <a:ext cx="814141" cy="2907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222420" y="3540971"/>
            <a:ext cx="809328" cy="19427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74" y="3851488"/>
            <a:ext cx="1268934" cy="21148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06" y="4951934"/>
            <a:ext cx="714710" cy="586061"/>
          </a:xfrm>
          <a:prstGeom prst="rect">
            <a:avLst/>
          </a:prstGeom>
        </p:spPr>
      </p:pic>
      <p:pic>
        <p:nvPicPr>
          <p:cNvPr id="182176" name="Picture 182175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15" y="4553036"/>
            <a:ext cx="1785258" cy="222039"/>
          </a:xfrm>
          <a:prstGeom prst="rect">
            <a:avLst/>
          </a:prstGeom>
        </p:spPr>
      </p:pic>
      <p:pic>
        <p:nvPicPr>
          <p:cNvPr id="182180" name="Picture 182179"/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26519" r="12680" b="23354"/>
          <a:stretch/>
        </p:blipFill>
        <p:spPr>
          <a:xfrm>
            <a:off x="2479985" y="5612855"/>
            <a:ext cx="793107" cy="273485"/>
          </a:xfrm>
          <a:prstGeom prst="rect">
            <a:avLst/>
          </a:prstGeom>
        </p:spPr>
      </p:pic>
      <p:pic>
        <p:nvPicPr>
          <p:cNvPr id="182182" name="Picture 182181"/>
          <p:cNvPicPr>
            <a:picLocks noChangeAspect="1"/>
          </p:cNvPicPr>
          <p:nvPr/>
        </p:nvPicPr>
        <p:blipFill rotWithShape="1"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436" y="5514461"/>
            <a:ext cx="1468683" cy="458758"/>
          </a:xfrm>
          <a:prstGeom prst="rect">
            <a:avLst/>
          </a:prstGeom>
        </p:spPr>
      </p:pic>
      <p:pic>
        <p:nvPicPr>
          <p:cNvPr id="182183" name="Picture 182182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432757" y="3953622"/>
            <a:ext cx="379367" cy="3779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395" y="3535952"/>
            <a:ext cx="1122747" cy="21979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5" y="5084586"/>
            <a:ext cx="765526" cy="34733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96" y="4727045"/>
            <a:ext cx="703706" cy="507176"/>
          </a:xfrm>
          <a:prstGeom prst="rect">
            <a:avLst/>
          </a:prstGeom>
        </p:spPr>
      </p:pic>
      <p:pic>
        <p:nvPicPr>
          <p:cNvPr id="182178" name="Picture 182177"/>
          <p:cNvPicPr>
            <a:picLocks noChangeAspect="1"/>
          </p:cNvPicPr>
          <p:nvPr/>
        </p:nvPicPr>
        <p:blipFill>
          <a:blip r:embed="rId6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2423" y="3422541"/>
            <a:ext cx="842561" cy="4430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6" b="23807"/>
          <a:stretch/>
        </p:blipFill>
        <p:spPr>
          <a:xfrm>
            <a:off x="3450770" y="5593877"/>
            <a:ext cx="793108" cy="36099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0101" y="4601865"/>
            <a:ext cx="1193801" cy="210905"/>
          </a:xfrm>
          <a:prstGeom prst="rect">
            <a:avLst/>
          </a:prstGeom>
        </p:spPr>
      </p:pic>
      <p:pic>
        <p:nvPicPr>
          <p:cNvPr id="182177" name="Picture 182176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8666642" y="5099941"/>
            <a:ext cx="410408" cy="410408"/>
          </a:xfrm>
          <a:prstGeom prst="rect">
            <a:avLst/>
          </a:prstGeom>
        </p:spPr>
      </p:pic>
      <p:pic>
        <p:nvPicPr>
          <p:cNvPr id="182184" name="Picture 182183"/>
          <p:cNvPicPr>
            <a:picLocks noChangeAspect="1"/>
          </p:cNvPicPr>
          <p:nvPr/>
        </p:nvPicPr>
        <p:blipFill>
          <a:blip r:embed="rId6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2050" y="3838179"/>
            <a:ext cx="747141" cy="170805"/>
          </a:xfrm>
          <a:prstGeom prst="rect">
            <a:avLst/>
          </a:prstGeom>
        </p:spPr>
      </p:pic>
      <p:pic>
        <p:nvPicPr>
          <p:cNvPr id="182185" name="Picture 182184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08812" y="4137591"/>
            <a:ext cx="704500" cy="206246"/>
          </a:xfrm>
          <a:prstGeom prst="rect">
            <a:avLst/>
          </a:prstGeom>
        </p:spPr>
      </p:pic>
      <p:pic>
        <p:nvPicPr>
          <p:cNvPr id="447552" name="Picture 64" descr="Bildresultat fÃ¶r swedbank logo">
            <a:extLst>
              <a:ext uri="{FF2B5EF4-FFF2-40B4-BE49-F238E27FC236}">
                <a16:creationId xmlns:a16="http://schemas.microsoft.com/office/drawing/2014/main" id="{B7E8AFF6-3291-4F08-A229-FF849F2C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01" y="4097428"/>
            <a:ext cx="1073032" cy="3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92CEA7-9B99-44CF-AACB-521713342F7A}"/>
              </a:ext>
            </a:extLst>
          </p:cNvPr>
          <p:cNvPicPr>
            <a:picLocks noChangeAspect="1"/>
          </p:cNvPicPr>
          <p:nvPr/>
        </p:nvPicPr>
        <p:blipFill>
          <a:blip r:embed="rId67">
            <a:clrChange>
              <a:clrFrom>
                <a:srgbClr val="E9EBEE"/>
              </a:clrFrom>
              <a:clrTo>
                <a:srgbClr val="E9EB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0491" y="3893953"/>
            <a:ext cx="643638" cy="6002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23B0E70-D33B-44A4-9949-11FE3E55C72F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7178902" y="5274639"/>
            <a:ext cx="1422628" cy="235710"/>
          </a:xfrm>
          <a:prstGeom prst="rect">
            <a:avLst/>
          </a:prstGeom>
        </p:spPr>
      </p:pic>
      <p:pic>
        <p:nvPicPr>
          <p:cNvPr id="447554" name="Picture 447553">
            <a:extLst>
              <a:ext uri="{FF2B5EF4-FFF2-40B4-BE49-F238E27FC236}">
                <a16:creationId xmlns:a16="http://schemas.microsoft.com/office/drawing/2014/main" id="{1200322B-F58C-495D-9E54-D97D0D171D34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551081" y="4443321"/>
            <a:ext cx="478948" cy="326725"/>
          </a:xfrm>
          <a:prstGeom prst="rect">
            <a:avLst/>
          </a:prstGeom>
        </p:spPr>
      </p:pic>
      <p:pic>
        <p:nvPicPr>
          <p:cNvPr id="447556" name="Picture 447555">
            <a:extLst>
              <a:ext uri="{FF2B5EF4-FFF2-40B4-BE49-F238E27FC236}">
                <a16:creationId xmlns:a16="http://schemas.microsoft.com/office/drawing/2014/main" id="{BB4AC8D4-CB8F-4F0D-8242-E9C71C29602C}"/>
              </a:ext>
            </a:extLst>
          </p:cNvPr>
          <p:cNvPicPr>
            <a:picLocks noChangeAspect="1"/>
          </p:cNvPicPr>
          <p:nvPr/>
        </p:nvPicPr>
        <p:blipFill>
          <a:blip r:embed="rId7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1837" y="5603627"/>
            <a:ext cx="1034197" cy="338570"/>
          </a:xfrm>
          <a:prstGeom prst="rect">
            <a:avLst/>
          </a:prstGeom>
        </p:spPr>
      </p:pic>
      <p:grpSp>
        <p:nvGrpSpPr>
          <p:cNvPr id="447558" name="Group 447557">
            <a:extLst>
              <a:ext uri="{FF2B5EF4-FFF2-40B4-BE49-F238E27FC236}">
                <a16:creationId xmlns:a16="http://schemas.microsoft.com/office/drawing/2014/main" id="{103A830A-22A0-422E-85A7-33FA57B7CA85}"/>
              </a:ext>
            </a:extLst>
          </p:cNvPr>
          <p:cNvGrpSpPr>
            <a:grpSpLocks noChangeAspect="1"/>
          </p:cNvGrpSpPr>
          <p:nvPr/>
        </p:nvGrpSpPr>
        <p:grpSpPr>
          <a:xfrm>
            <a:off x="2636167" y="3498106"/>
            <a:ext cx="1216140" cy="241490"/>
            <a:chOff x="4099843" y="1459068"/>
            <a:chExt cx="1988232" cy="394805"/>
          </a:xfrm>
        </p:grpSpPr>
        <p:pic>
          <p:nvPicPr>
            <p:cNvPr id="447555" name="Picture 447554">
              <a:extLst>
                <a:ext uri="{FF2B5EF4-FFF2-40B4-BE49-F238E27FC236}">
                  <a16:creationId xmlns:a16="http://schemas.microsoft.com/office/drawing/2014/main" id="{2C94674F-A348-498B-BDE1-D4CA8BF1B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/>
            <a:stretch>
              <a:fillRect/>
            </a:stretch>
          </p:blipFill>
          <p:spPr>
            <a:xfrm>
              <a:off x="4528107" y="1506581"/>
              <a:ext cx="1559968" cy="297425"/>
            </a:xfrm>
            <a:prstGeom prst="rect">
              <a:avLst/>
            </a:prstGeom>
          </p:spPr>
        </p:pic>
        <p:pic>
          <p:nvPicPr>
            <p:cNvPr id="447557" name="Picture 447556">
              <a:extLst>
                <a:ext uri="{FF2B5EF4-FFF2-40B4-BE49-F238E27FC236}">
                  <a16:creationId xmlns:a16="http://schemas.microsoft.com/office/drawing/2014/main" id="{B31FB32B-ED42-4C59-9482-DAC33382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/>
            <a:stretch>
              <a:fillRect/>
            </a:stretch>
          </p:blipFill>
          <p:spPr>
            <a:xfrm>
              <a:off x="4099843" y="1459068"/>
              <a:ext cx="382017" cy="394805"/>
            </a:xfrm>
            <a:prstGeom prst="rect">
              <a:avLst/>
            </a:prstGeom>
          </p:spPr>
        </p:pic>
      </p:grpSp>
      <p:pic>
        <p:nvPicPr>
          <p:cNvPr id="447559" name="Picture 447558">
            <a:extLst>
              <a:ext uri="{FF2B5EF4-FFF2-40B4-BE49-F238E27FC236}">
                <a16:creationId xmlns:a16="http://schemas.microsoft.com/office/drawing/2014/main" id="{7E1AE158-FD05-4649-9616-5406C338B2E1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3331337" y="4240186"/>
            <a:ext cx="912541" cy="219726"/>
          </a:xfrm>
          <a:prstGeom prst="rect">
            <a:avLst/>
          </a:prstGeom>
        </p:spPr>
      </p:pic>
      <p:pic>
        <p:nvPicPr>
          <p:cNvPr id="309250" name="Picture 2" descr="Eniros nya utseende har nominerats till Svenska Designpriset - Eniro">
            <a:extLst>
              <a:ext uri="{FF2B5EF4-FFF2-40B4-BE49-F238E27FC236}">
                <a16:creationId xmlns:a16="http://schemas.microsoft.com/office/drawing/2014/main" id="{DFB18E9A-B5A9-46F0-8054-C5BE7810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934" y="5412610"/>
            <a:ext cx="884814" cy="49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91FDCBD-F6F8-43C8-B7BA-D8503A59E66D}"/>
              </a:ext>
            </a:extLst>
          </p:cNvPr>
          <p:cNvCxnSpPr>
            <a:cxnSpLocks noChangeAspect="1"/>
          </p:cNvCxnSpPr>
          <p:nvPr/>
        </p:nvCxnSpPr>
        <p:spPr>
          <a:xfrm>
            <a:off x="609600" y="6021288"/>
            <a:ext cx="10972800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0AED8338-4076-4949-BE36-A36732A2EDD9}"/>
              </a:ext>
            </a:extLst>
          </p:cNvPr>
          <p:cNvSpPr/>
          <p:nvPr/>
        </p:nvSpPr>
        <p:spPr>
          <a:xfrm>
            <a:off x="7019876" y="1387837"/>
            <a:ext cx="45159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i="1"/>
              <a:t>“</a:t>
            </a:r>
            <a:r>
              <a:rPr lang="sv-SE" sz="1400" b="1" i="1">
                <a:solidFill>
                  <a:schemeClr val="tx2"/>
                </a:solidFill>
              </a:rPr>
              <a:t>Öppna data är nödvändigt för att förstå vårt samhälle och driva innovation</a:t>
            </a:r>
            <a:r>
              <a:rPr lang="sv-SE" sz="1400" i="1"/>
              <a:t>, för att lösa mänsklighetens samtida och framtida utmaningar. På Datastory använder vi </a:t>
            </a:r>
            <a:r>
              <a:rPr lang="sv-SE" sz="1400" b="1" i="1">
                <a:solidFill>
                  <a:schemeClr val="tx2"/>
                </a:solidFill>
              </a:rPr>
              <a:t>öppna data för att demokratisera kunskap</a:t>
            </a:r>
            <a:r>
              <a:rPr lang="sv-SE" sz="1400" i="1"/>
              <a:t>, genom att använda data science och story telling.” </a:t>
            </a:r>
          </a:p>
          <a:p>
            <a:r>
              <a:rPr lang="sv-SE" sz="1400" i="1"/>
              <a:t> </a:t>
            </a:r>
          </a:p>
          <a:p>
            <a:r>
              <a:rPr lang="sv-SE" sz="1400" i="1">
                <a:solidFill>
                  <a:schemeClr val="tx2"/>
                </a:solidFill>
              </a:rPr>
              <a:t>- Daniel Lapidus, grundare och chef på Datastory</a:t>
            </a:r>
            <a:endParaRPr lang="sv-SE" sz="1400" b="0" i="1">
              <a:solidFill>
                <a:schemeClr val="tx2"/>
              </a:solidFill>
              <a:effectLst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23FA80E-FB2C-4DDC-92E4-19C234482A8A}"/>
              </a:ext>
            </a:extLst>
          </p:cNvPr>
          <p:cNvSpPr/>
          <p:nvPr/>
        </p:nvSpPr>
        <p:spPr>
          <a:xfrm>
            <a:off x="592383" y="1387837"/>
            <a:ext cx="6230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i="1"/>
              <a:t>”</a:t>
            </a:r>
            <a:r>
              <a:rPr lang="sv-SE" sz="1400" b="1" i="1">
                <a:solidFill>
                  <a:schemeClr val="tx2"/>
                </a:solidFill>
              </a:rPr>
              <a:t>Öppna data är viktigt för oss</a:t>
            </a:r>
            <a:r>
              <a:rPr lang="sv-SE" sz="1400" i="1"/>
              <a:t> och kommer bli vanligare och vanligare i framtiden. </a:t>
            </a:r>
            <a:r>
              <a:rPr lang="sv-SE" sz="1400" b="1" i="1">
                <a:solidFill>
                  <a:schemeClr val="tx2"/>
                </a:solidFill>
              </a:rPr>
              <a:t>Vi vill ha data från så många kommuner och regioner som möjligt</a:t>
            </a:r>
            <a:r>
              <a:rPr lang="sv-SE" sz="1400" i="1"/>
              <a:t>, helst för hela Sverige eller Norden. Det hade varit </a:t>
            </a:r>
            <a:r>
              <a:rPr lang="sv-SE" sz="1400" b="1" i="1">
                <a:solidFill>
                  <a:schemeClr val="tx2"/>
                </a:solidFill>
              </a:rPr>
              <a:t>önskvärt att datan finns tillgänglig via APIer och att den publiceras på ett enhetligt sätt</a:t>
            </a:r>
            <a:r>
              <a:rPr lang="sv-SE" sz="1400" i="1"/>
              <a:t>, så vi inte behöver göra många olika integrationer och hantera källorna separat.”</a:t>
            </a:r>
          </a:p>
          <a:p>
            <a:endParaRPr lang="sv-SE" sz="1400" i="1"/>
          </a:p>
          <a:p>
            <a:r>
              <a:rPr lang="sv-SE" sz="1400" i="1">
                <a:solidFill>
                  <a:schemeClr val="tx2"/>
                </a:solidFill>
              </a:rPr>
              <a:t>- Carl Piva, produktchef på Eniro, användare av ÖDIS data om laddstationer</a:t>
            </a:r>
          </a:p>
        </p:txBody>
      </p:sp>
      <p:sp>
        <p:nvSpPr>
          <p:cNvPr id="80" name="textruta 28">
            <a:extLst>
              <a:ext uri="{FF2B5EF4-FFF2-40B4-BE49-F238E27FC236}">
                <a16:creationId xmlns:a16="http://schemas.microsoft.com/office/drawing/2014/main" id="{9A647769-0735-4829-A1FB-5EB444E93731}"/>
              </a:ext>
            </a:extLst>
          </p:cNvPr>
          <p:cNvSpPr txBox="1"/>
          <p:nvPr/>
        </p:nvSpPr>
        <p:spPr>
          <a:xfrm>
            <a:off x="4403911" y="6075216"/>
            <a:ext cx="706735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900" b="1" dirty="0"/>
              <a:t>Bildtolkning för synskadade: </a:t>
            </a:r>
            <a:r>
              <a:rPr lang="sv-SE" sz="900" dirty="0"/>
              <a:t> I bilden finns det inklippt ett flertal företagsloggor från många av de företag som projektet har intervjuat. </a:t>
            </a:r>
            <a:endParaRPr lang="sv-SE" sz="9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6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8627436"/>
              </p:ext>
            </p:extLst>
          </p:nvPr>
        </p:nvGraphicFramePr>
        <p:xfrm>
          <a:off x="2072980" y="644230"/>
          <a:ext cx="1289" cy="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6" imgW="524" imgH="526" progId="TCLayout.ActiveDocument.1">
                  <p:embed/>
                </p:oleObj>
              </mc:Choice>
              <mc:Fallback>
                <p:oleObj name="think-cell Slide" r:id="rId6" imgW="524" imgH="52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2980" y="644230"/>
                        <a:ext cx="1289" cy="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1143000" y="642938"/>
            <a:ext cx="128984" cy="1289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742950">
              <a:spcBef>
                <a:spcPct val="0"/>
              </a:spcBef>
              <a:spcAft>
                <a:spcPct val="0"/>
              </a:spcAft>
            </a:pPr>
            <a:endParaRPr lang="sv-SE" sz="2700" b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609599" y="458791"/>
            <a:ext cx="10972800" cy="83160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Intervjuerna har sammanställts i nedan lista med ett stort antal efterfrågade datakategorier och datamängder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129834"/>
              </p:ext>
            </p:extLst>
          </p:nvPr>
        </p:nvGraphicFramePr>
        <p:xfrm>
          <a:off x="407368" y="1564956"/>
          <a:ext cx="11521280" cy="4385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649">
                  <a:extLst>
                    <a:ext uri="{9D8B030D-6E8A-4147-A177-3AD203B41FA5}">
                      <a16:colId xmlns:a16="http://schemas.microsoft.com/office/drawing/2014/main" val="950240427"/>
                    </a:ext>
                  </a:extLst>
                </a:gridCol>
                <a:gridCol w="1659568">
                  <a:extLst>
                    <a:ext uri="{9D8B030D-6E8A-4147-A177-3AD203B41FA5}">
                      <a16:colId xmlns:a16="http://schemas.microsoft.com/office/drawing/2014/main" val="3620767270"/>
                    </a:ext>
                  </a:extLst>
                </a:gridCol>
                <a:gridCol w="1659568">
                  <a:extLst>
                    <a:ext uri="{9D8B030D-6E8A-4147-A177-3AD203B41FA5}">
                      <a16:colId xmlns:a16="http://schemas.microsoft.com/office/drawing/2014/main" val="1500906774"/>
                    </a:ext>
                  </a:extLst>
                </a:gridCol>
                <a:gridCol w="1817622">
                  <a:extLst>
                    <a:ext uri="{9D8B030D-6E8A-4147-A177-3AD203B41FA5}">
                      <a16:colId xmlns:a16="http://schemas.microsoft.com/office/drawing/2014/main" val="888472894"/>
                    </a:ext>
                  </a:extLst>
                </a:gridCol>
                <a:gridCol w="1738595">
                  <a:extLst>
                    <a:ext uri="{9D8B030D-6E8A-4147-A177-3AD203B41FA5}">
                      <a16:colId xmlns:a16="http://schemas.microsoft.com/office/drawing/2014/main" val="611509396"/>
                    </a:ext>
                  </a:extLst>
                </a:gridCol>
                <a:gridCol w="1739199">
                  <a:extLst>
                    <a:ext uri="{9D8B030D-6E8A-4147-A177-3AD203B41FA5}">
                      <a16:colId xmlns:a16="http://schemas.microsoft.com/office/drawing/2014/main" val="1363405904"/>
                    </a:ext>
                  </a:extLst>
                </a:gridCol>
                <a:gridCol w="1390079">
                  <a:extLst>
                    <a:ext uri="{9D8B030D-6E8A-4147-A177-3AD203B41FA5}">
                      <a16:colId xmlns:a16="http://schemas.microsoft.com/office/drawing/2014/main" val="1889669920"/>
                    </a:ext>
                  </a:extLst>
                </a:gridCol>
              </a:tblGrid>
              <a:tr h="262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b="1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Kultur / Fritid</a:t>
                      </a:r>
                      <a:endParaRPr lang="sv-SE" sz="1600" b="1" noProof="0" dirty="0">
                        <a:effectLst/>
                        <a:latin typeface="+mn-lt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b="1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Miljö</a:t>
                      </a:r>
                      <a:endParaRPr lang="sv-SE" sz="1600" b="1" noProof="0" dirty="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b="1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Utbildning</a:t>
                      </a:r>
                      <a:endParaRPr lang="sv-SE" sz="1600" b="1" noProof="0" dirty="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b="1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Stadsbyggnad</a:t>
                      </a:r>
                      <a:endParaRPr lang="sv-SE" sz="1600" b="1" noProof="0" dirty="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b="1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Transport</a:t>
                      </a:r>
                      <a:endParaRPr lang="sv-SE" sz="1600" b="1" noProof="0" dirty="0">
                        <a:effectLst/>
                        <a:latin typeface="+mn-lt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b="1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Ekonomi / Övrigt</a:t>
                      </a:r>
                      <a:endParaRPr lang="sv-SE" sz="1600" b="1" noProof="0" dirty="0">
                        <a:effectLst/>
                        <a:latin typeface="+mn-lt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b="1" kern="1200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Samhälle</a:t>
                      </a:r>
                      <a:endParaRPr lang="sv-SE" sz="1100" b="1" kern="1200" noProof="0" dirty="0">
                        <a:solidFill>
                          <a:srgbClr val="FFFFFF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508827"/>
                  </a:ext>
                </a:extLst>
              </a:tr>
              <a:tr h="387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Idrotts- &amp; fritidsanläggningar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Returstationer &amp;  återvinningscentraler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Grundläggande info, skolor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Stadsbyggnadsprojekt &amp; nybyggnation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Position &amp; tillgänglighet  kommunala fordon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Företags ägarförhållanden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Livsmedelskontroller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296778"/>
                  </a:ext>
                </a:extLst>
              </a:tr>
              <a:tr h="3106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Utegym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Naturområden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Skolval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Markanvisningar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Laddstationer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Upphandlingsdokument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Nämndhandlingar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9572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Motionsspår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Snöröjning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Kommande skolor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Bygglov &amp; detaljplaner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Bilavgifter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Försäljningsstatistik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Vigslar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4416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Lekplatser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Bullerkarta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Skolor under avveckling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Flygfoton &amp; satellitbilder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Avstängda &amp; nya vägar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Kommunala fakturor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Turiststatistik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43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Badplatser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Sjökortsdata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Kvalitetsmått förskolor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Stads- &amp; kommundelar (polygoner)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Färdtjänst, skolskjuts i realtid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Nya/indragna tillstånd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Begravningsplatser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282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Evenemang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Luftkvalité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Kursprogram skolor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Arkitektskisser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Drivmedelsstationer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Nyföretagande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Grundstatistik kommuner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67373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Offentlig konst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Topografi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Litteraturlistor skolor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Planlösningar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Drift kollektivtrafik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b="1" kern="1200" noProof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Socialtjänst</a:t>
                      </a:r>
                      <a:endParaRPr lang="sv-SE" sz="1100" b="1" kern="1200" noProof="0" dirty="0">
                        <a:solidFill>
                          <a:srgbClr val="FFFFFF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0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Hotellbeläggning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2514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Idrottsresultat</a:t>
                      </a: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Väder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Event inom skola/omsorg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Fastighets- &amp; byggnadspolygoner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Drift eller-trafikstörningar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&amp; Trafikflöden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Information för funktionshindrade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Verksamhet med speciella tillstånd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78584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Kulturklassade hus</a:t>
                      </a: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Vattenmiljö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Kontaktinfo till lärare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Fastighetsdata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(infart)parkeringar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Äldreboenden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Servicepunkter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18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Öppna wifi-nätverk</a:t>
                      </a: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Terrängmodeller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Skolmatsedel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Översiktsplaner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Cykelvägar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Placering vårdboenden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Cykelpooler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533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Historiska bilder</a:t>
                      </a: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Laserdata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100" noProof="0" dirty="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Markanvändning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Cykelparkeringar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Sängplatser i vården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Gator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185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100" noProof="0" dirty="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100" noProof="0" dirty="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100" noProof="0" dirty="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3D byggnader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Resmönster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100" noProof="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LSS boenden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100" noProof="0" dirty="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439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9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E3EA6D3-F397-4055-97F2-031420B98A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E3EA6D3-F397-4055-97F2-031420B98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9EE38D9-4DBE-48C4-80E2-14EB1BC6F0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D81298-249E-0B4B-BAF5-AF9E825D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42" y="404664"/>
            <a:ext cx="10857725" cy="83160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Arial"/>
                <a:cs typeface="Arial"/>
              </a:rPr>
              <a:t>Du hittar mer information och stödmaterial på ÖDIS hemsida</a:t>
            </a:r>
            <a:endParaRPr lang="sv-S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48EA43-4FC6-4262-A55D-6FD20ABDD2E0}"/>
              </a:ext>
            </a:extLst>
          </p:cNvPr>
          <p:cNvSpPr txBox="1"/>
          <p:nvPr/>
        </p:nvSpPr>
        <p:spPr>
          <a:xfrm>
            <a:off x="522442" y="1984108"/>
            <a:ext cx="9897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Detta material är framtaget av projektet Ökad användning av öppna data i Stockholmsregionen (ÖDIS), som var </a:t>
            </a:r>
            <a:r>
              <a:rPr kumimoji="0" lang="sv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gemensam satsning av samtliga 26 kommuner i kommunsamarbetet Storsthlm. Projektet pågick april 2018 – december 2020.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Läs mer om projektet och hitta mer stödmaterial likt detta på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smartstad.stockholm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odis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55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  <p:tag name="DEFINEDWA" val="True"/>
  <p:tag name="TOP" val="207,4512"/>
  <p:tag name="LEFT" val="87,54456"/>
  <p:tag name="RIGHT" val="931,304"/>
  <p:tag name="BOTTOM" val="475,6342"/>
  <p:tag name="NUMBEREDHEADINGS" val="True"/>
  <p:tag name="USEWA" val="False"/>
  <p:tag name="THINKCELLPRESENTATIONDONOTDELETE" val="&lt;?xml version=&quot;1.0&quot; encoding=&quot;UTF-16&quot; standalone=&quot;yes&quot;?&gt;&lt;root reqver=&quot;25060&quot;&gt;&lt;version val=&quot;2792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 %1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4&quot;&gt;&lt;elem m_fUsage=&quot;2.43900000000000005684E+00&quot;&gt;&lt;m_msothmcolidx val=&quot;0&quot;/&gt;&lt;m_rgb r=&quot;E9&quot; g=&quot;E9&quot; b=&quot;E9&quot;/&gt;&lt;m_nBrightness endver=&quot;26206&quot; val=&quot;0&quot;/&gt;&lt;/elem&gt;&lt;elem m_fUsage=&quot;1.60022790000000014743E+00&quot;&gt;&lt;m_msothmcolidx val=&quot;0&quot;/&gt;&lt;m_rgb r=&quot;FD&quot; g=&quot;B0&quot; b=&quot;D4&quot;/&gt;&lt;m_nBrightness endver=&quot;26206&quot; val=&quot;0&quot;/&gt;&lt;/elem&gt;&lt;elem m_fUsage=&quot;1.00000000000000000000E+00&quot;&gt;&lt;m_msothmcolidx val=&quot;0&quot;/&gt;&lt;m_rgb r=&quot;7F&quot; g=&quot;7F&quot; b=&quot;7F&quot;/&gt;&lt;m_nBrightness endver=&quot;26206&quot; val=&quot;0&quot;/&gt;&lt;/elem&gt;&lt;elem m_fUsage=&quot;6.56100000000000127542E-01&quot;&gt;&lt;m_msothmcolidx val=&quot;0&quot;/&gt;&lt;m_rgb r=&quot;FF&quot; g=&quot;43&quot; b=&quot;A3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YrhDKySJuLvX0TUyZrz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v9aZE5RxGgm4S.Nxwv4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PHlvAfSjmP.ZnzsV_8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z1oMKUTkqBm6r83sNUd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4xATyCQbSxLp_BsAIr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gCL9vJRomI1fdSquM.2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p0F0tNQo.0625ULKQWd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Q.l5XZREq846WJoY5bi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C_JZT4QBiXi20FYEEp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Fv0J3rTt.tAaTP52De4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78utRq8BAwpNBq9loxH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3Cb6A05qBycM2U20cTTi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d0rqW9C3yWggvL5ys9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7oO0zUT7qa18FEnvp31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ZfbF3HbLXNLmnQ9nk86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78utRq8BAwpNBq9loxH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3Cb6A05qBycM2U20cTT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gCL9vJRomI1fdSquM.2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VQWcJATr6BgwwdDRSB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POdlK.SzGwjmTVJjntC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6K0JMt0lNvFjcq_LDw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SUA0W0Q9aYzaprKJlhA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ZkiwlQSqfjoEauHztog"/>
</p:tagLst>
</file>

<file path=ppt/theme/theme1.xml><?xml version="1.0" encoding="utf-8"?>
<a:theme xmlns:a="http://schemas.openxmlformats.org/drawingml/2006/main" name="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2.xml><?xml version="1.0" encoding="utf-8"?>
<a:theme xmlns:a="http://schemas.openxmlformats.org/drawingml/2006/main" name="1_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3.xml><?xml version="1.0" encoding="utf-8"?>
<a:theme xmlns:a="http://schemas.openxmlformats.org/drawingml/2006/main" name="2_Sthlm Presentation bred skärm">
  <a:themeElements>
    <a:clrScheme name="Custom 1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C40064"/>
      </a:accent1>
      <a:accent2>
        <a:srgbClr val="0070C0"/>
      </a:accent2>
      <a:accent3>
        <a:srgbClr val="FCAFD3"/>
      </a:accent3>
      <a:accent4>
        <a:srgbClr val="DCD9D2"/>
      </a:accent4>
      <a:accent5>
        <a:srgbClr val="5D237D"/>
      </a:accent5>
      <a:accent6>
        <a:srgbClr val="F1E6FC"/>
      </a:accent6>
      <a:hlink>
        <a:srgbClr val="C40064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4.xml><?xml version="1.0" encoding="utf-8"?>
<a:theme xmlns:a="http://schemas.openxmlformats.org/drawingml/2006/main" name="3_Sthlm Presentation bred skärm">
  <a:themeElements>
    <a:clrScheme name="Custom 1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C40064"/>
      </a:accent1>
      <a:accent2>
        <a:srgbClr val="0070C0"/>
      </a:accent2>
      <a:accent3>
        <a:srgbClr val="FCAFD3"/>
      </a:accent3>
      <a:accent4>
        <a:srgbClr val="DCD9D2"/>
      </a:accent4>
      <a:accent5>
        <a:srgbClr val="5D237D"/>
      </a:accent5>
      <a:accent6>
        <a:srgbClr val="F1E6FC"/>
      </a:accent6>
      <a:hlink>
        <a:srgbClr val="C40064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5.xml><?xml version="1.0" encoding="utf-8"?>
<a:theme xmlns:a="http://schemas.openxmlformats.org/drawingml/2006/main" name="4_Sthlm Presentation bred skärm">
  <a:themeElements>
    <a:clrScheme name="Custom 1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C40064"/>
      </a:accent1>
      <a:accent2>
        <a:srgbClr val="0070C0"/>
      </a:accent2>
      <a:accent3>
        <a:srgbClr val="FCAFD3"/>
      </a:accent3>
      <a:accent4>
        <a:srgbClr val="DCD9D2"/>
      </a:accent4>
      <a:accent5>
        <a:srgbClr val="5D237D"/>
      </a:accent5>
      <a:accent6>
        <a:srgbClr val="F1E6FC"/>
      </a:accent6>
      <a:hlink>
        <a:srgbClr val="C40064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403875C19B554E97300495552BF047" ma:contentTypeVersion="2" ma:contentTypeDescription="Skapa ett nytt dokument." ma:contentTypeScope="" ma:versionID="baf6a617abdcbf6591584e531b9f04b9">
  <xsd:schema xmlns:xsd="http://www.w3.org/2001/XMLSchema" xmlns:xs="http://www.w3.org/2001/XMLSchema" xmlns:p="http://schemas.microsoft.com/office/2006/metadata/properties" xmlns:ns2="c2f02e10-a286-499b-b895-ad1ada1378fe" targetNamespace="http://schemas.microsoft.com/office/2006/metadata/properties" ma:root="true" ma:fieldsID="86c4e1993f17cea0bd30acaf46b9a9b9" ns2:_="">
    <xsd:import namespace="c2f02e10-a286-499b-b895-ad1ada137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02e10-a286-499b-b895-ad1ada137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6C6CBB-1624-4FA3-BE47-746A8A0F3C50}"/>
</file>

<file path=customXml/itemProps2.xml><?xml version="1.0" encoding="utf-8"?>
<ds:datastoreItem xmlns:ds="http://schemas.openxmlformats.org/officeDocument/2006/customXml" ds:itemID="{00CA6A27-C8EA-4310-8DAE-C19DF610532C}"/>
</file>

<file path=customXml/itemProps3.xml><?xml version="1.0" encoding="utf-8"?>
<ds:datastoreItem xmlns:ds="http://schemas.openxmlformats.org/officeDocument/2006/customXml" ds:itemID="{983F7B01-0384-4D79-8F3C-E9EA36D8C0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436</Words>
  <Characters>0</Characters>
  <Application>Microsoft Office PowerPoint</Application>
  <DocSecurity>0</DocSecurity>
  <PresentationFormat>Bredbild</PresentationFormat>
  <Lines>0</Lines>
  <Paragraphs>113</Paragraphs>
  <Slides>4</Slides>
  <Notes>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5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2" baseType="lpstr">
      <vt:lpstr>Arial</vt:lpstr>
      <vt:lpstr>Stockholm Type Regular</vt:lpstr>
      <vt:lpstr>Sthlm Presentation bred skärm</vt:lpstr>
      <vt:lpstr>1_Sthlm Presentation bred skärm</vt:lpstr>
      <vt:lpstr>2_Sthlm Presentation bred skärm</vt:lpstr>
      <vt:lpstr>3_Sthlm Presentation bred skärm</vt:lpstr>
      <vt:lpstr>4_Sthlm Presentation bred skärm</vt:lpstr>
      <vt:lpstr>think-cell Slide</vt:lpstr>
      <vt:lpstr>PowerPoint-presentation</vt:lpstr>
      <vt:lpstr>ÖDIS har intervjuat över 100 företag och organisationer som ser stora nyttor med öppna data</vt:lpstr>
      <vt:lpstr>Intervjuerna har sammanställts i nedan lista med ett stort antal efterfrågade datakategorier och datamängder </vt:lpstr>
      <vt:lpstr>Du hittar mer information och stödmaterial på ÖDIS hemsida</vt:lpstr>
    </vt:vector>
  </TitlesOfParts>
  <Manager/>
  <Company/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2020-11-25T13:41:01Z</dcterms:created>
  <dcterms:modified xsi:type="dcterms:W3CDTF">2020-11-25T17:13:07Z</dcterms:modified>
  <cp:category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0x01010064403875C19B554E97300495552BF047</vt:lpwstr>
  </property>
</Properties>
</file>